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21"/>
  </p:notesMasterIdLst>
  <p:handoutMasterIdLst>
    <p:handoutMasterId r:id="rId22"/>
  </p:handoutMasterIdLst>
  <p:sldIdLst>
    <p:sldId id="257" r:id="rId5"/>
    <p:sldId id="258" r:id="rId6"/>
    <p:sldId id="271" r:id="rId7"/>
    <p:sldId id="272" r:id="rId8"/>
    <p:sldId id="273" r:id="rId9"/>
    <p:sldId id="274" r:id="rId10"/>
    <p:sldId id="264" r:id="rId11"/>
    <p:sldId id="275" r:id="rId12"/>
    <p:sldId id="269" r:id="rId13"/>
    <p:sldId id="276" r:id="rId14"/>
    <p:sldId id="266" r:id="rId15"/>
    <p:sldId id="277" r:id="rId16"/>
    <p:sldId id="267" r:id="rId17"/>
    <p:sldId id="278" r:id="rId18"/>
    <p:sldId id="279" r:id="rId19"/>
    <p:sldId id="26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0" autoAdjust="0"/>
    <p:restoredTop sz="94660"/>
  </p:normalViewPr>
  <p:slideViewPr>
    <p:cSldViewPr snapToGrid="0" snapToObjects="1">
      <p:cViewPr>
        <p:scale>
          <a:sx n="125" d="100"/>
          <a:sy n="125" d="100"/>
        </p:scale>
        <p:origin x="1110" y="32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5E9D51-A5BA-F142-B0D3-CC1B0F6CD222}" type="datetimeFigureOut">
              <a:rPr lang="en-US" smtClean="0"/>
              <a:t>12/9/2025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2CBE1D-058C-DC45-A4A0-92270CF10F1A}" type="slidenum">
              <a:rPr lang="en-US" smtClean="0"/>
              <a:t>‹#›</a:t>
            </a:fld>
            <a:endParaRPr lang="en-US"/>
          </a:p>
        </p:txBody>
      </p:sp>
    </p:spTree>
    <p:extLst>
      <p:ext uri="{BB962C8B-B14F-4D97-AF65-F5344CB8AC3E}">
        <p14:creationId xmlns:p14="http://schemas.microsoft.com/office/powerpoint/2010/main" val="2593969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0CBE26-C033-E84E-922E-5F36E2206588}" type="datetimeFigureOut">
              <a:rPr lang="en-US" smtClean="0"/>
              <a:t>12/9/2025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lt-LT"/>
              <a:t>Click to edit Master text styles</a:t>
            </a:r>
          </a:p>
          <a:p>
            <a:pPr lvl="1"/>
            <a:r>
              <a:rPr lang="lt-LT"/>
              <a:t>Second level</a:t>
            </a:r>
          </a:p>
          <a:p>
            <a:pPr lvl="2"/>
            <a:r>
              <a:rPr lang="lt-LT"/>
              <a:t>Third level</a:t>
            </a:r>
          </a:p>
          <a:p>
            <a:pPr lvl="3"/>
            <a:r>
              <a:rPr lang="lt-LT"/>
              <a:t>Fourth level</a:t>
            </a:r>
          </a:p>
          <a:p>
            <a:pPr lvl="4"/>
            <a:r>
              <a:rPr lang="lt-L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4E95C-0925-B649-A2C1-DBE46237D296}" type="slidenum">
              <a:rPr lang="en-US" smtClean="0"/>
              <a:t>‹#›</a:t>
            </a:fld>
            <a:endParaRPr lang="en-US"/>
          </a:p>
        </p:txBody>
      </p:sp>
    </p:spTree>
    <p:extLst>
      <p:ext uri="{BB962C8B-B14F-4D97-AF65-F5344CB8AC3E}">
        <p14:creationId xmlns:p14="http://schemas.microsoft.com/office/powerpoint/2010/main" val="3049002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rselio skaidre">
    <p:spTree>
      <p:nvGrpSpPr>
        <p:cNvPr id="1" name=""/>
        <p:cNvGrpSpPr/>
        <p:nvPr/>
      </p:nvGrpSpPr>
      <p:grpSpPr>
        <a:xfrm>
          <a:off x="0" y="0"/>
          <a:ext cx="0" cy="0"/>
          <a:chOff x="0" y="0"/>
          <a:chExt cx="0" cy="0"/>
        </a:xfrm>
      </p:grpSpPr>
      <p:sp>
        <p:nvSpPr>
          <p:cNvPr id="3" name="Rectangle 2"/>
          <p:cNvSpPr/>
          <p:nvPr userDrawn="1"/>
        </p:nvSpPr>
        <p:spPr>
          <a:xfrm>
            <a:off x="5085738" y="2466926"/>
            <a:ext cx="4058262" cy="2697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51" y="-21159"/>
            <a:ext cx="9211302" cy="5185818"/>
          </a:xfrm>
          <a:prstGeom prst="rect">
            <a:avLst/>
          </a:prstGeom>
        </p:spPr>
      </p:pic>
      <p:sp>
        <p:nvSpPr>
          <p:cNvPr id="17" name="Text Placeholder 16"/>
          <p:cNvSpPr>
            <a:spLocks noGrp="1"/>
          </p:cNvSpPr>
          <p:nvPr>
            <p:ph type="body" sz="quarter" idx="10" hasCustomPrompt="1"/>
          </p:nvPr>
        </p:nvSpPr>
        <p:spPr>
          <a:xfrm>
            <a:off x="647015" y="1231308"/>
            <a:ext cx="4925552" cy="461960"/>
          </a:xfrm>
        </p:spPr>
        <p:txBody>
          <a:bodyPr>
            <a:noAutofit/>
          </a:bodyPr>
          <a:lstStyle>
            <a:lvl1pPr marL="0" indent="0" algn="l">
              <a:buNone/>
              <a:defRPr sz="2400" b="1" i="0" baseline="0">
                <a:solidFill>
                  <a:schemeClr val="accent1"/>
                </a:solidFill>
                <a:latin typeface="Arial"/>
                <a:cs typeface="Arial"/>
              </a:defRPr>
            </a:lvl1pPr>
          </a:lstStyle>
          <a:p>
            <a:pPr lvl="0"/>
            <a:r>
              <a:rPr lang="en-US" dirty="0"/>
              <a:t>PRISTATYMO PAVADINIMAS</a:t>
            </a:r>
          </a:p>
        </p:txBody>
      </p:sp>
      <p:sp>
        <p:nvSpPr>
          <p:cNvPr id="19" name="Text Placeholder 18"/>
          <p:cNvSpPr>
            <a:spLocks noGrp="1"/>
          </p:cNvSpPr>
          <p:nvPr>
            <p:ph type="body" sz="quarter" idx="11" hasCustomPrompt="1"/>
          </p:nvPr>
        </p:nvSpPr>
        <p:spPr>
          <a:xfrm>
            <a:off x="647015" y="1693267"/>
            <a:ext cx="4925552" cy="559167"/>
          </a:xfrm>
        </p:spPr>
        <p:txBody>
          <a:bodyPr>
            <a:normAutofit/>
          </a:bodyPr>
          <a:lstStyle>
            <a:lvl1pPr marL="0" indent="0" algn="l">
              <a:lnSpc>
                <a:spcPct val="80000"/>
              </a:lnSpc>
              <a:buNone/>
              <a:defRPr sz="1600">
                <a:solidFill>
                  <a:srgbClr val="08459A"/>
                </a:solidFill>
              </a:defRPr>
            </a:lvl1pPr>
          </a:lstStyle>
          <a:p>
            <a:pPr lvl="0"/>
            <a:r>
              <a:rPr lang="lt-LT" dirty="0"/>
              <a:t>Lorem ipsum dolor sit amet</a:t>
            </a:r>
          </a:p>
          <a:p>
            <a:pPr lvl="0"/>
            <a:r>
              <a:rPr lang="lt-LT" dirty="0"/>
              <a:t>consecteur adipiscing elit</a:t>
            </a:r>
            <a:endParaRPr lang="en-US" dirty="0"/>
          </a:p>
        </p:txBody>
      </p:sp>
      <p:sp>
        <p:nvSpPr>
          <p:cNvPr id="21" name="Text Placeholder 20"/>
          <p:cNvSpPr>
            <a:spLocks noGrp="1"/>
          </p:cNvSpPr>
          <p:nvPr>
            <p:ph type="body" sz="quarter" idx="12" hasCustomPrompt="1"/>
          </p:nvPr>
        </p:nvSpPr>
        <p:spPr>
          <a:xfrm>
            <a:off x="647015" y="2252434"/>
            <a:ext cx="2446429" cy="363081"/>
          </a:xfrm>
        </p:spPr>
        <p:txBody>
          <a:bodyPr>
            <a:normAutofit/>
          </a:bodyPr>
          <a:lstStyle>
            <a:lvl1pPr marL="0" indent="0" algn="l">
              <a:buNone/>
              <a:defRPr sz="1600">
                <a:solidFill>
                  <a:srgbClr val="08459A"/>
                </a:solidFill>
              </a:defRPr>
            </a:lvl1pPr>
          </a:lstStyle>
          <a:p>
            <a:pPr lvl="0"/>
            <a:r>
              <a:rPr lang="en-US" dirty="0"/>
              <a:t>Data</a:t>
            </a:r>
          </a:p>
        </p:txBody>
      </p:sp>
      <p:pic>
        <p:nvPicPr>
          <p:cNvPr id="2" name="Picture 1" descr="linija-0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16777" y="1269206"/>
            <a:ext cx="88392" cy="1304544"/>
          </a:xfrm>
          <a:prstGeom prst="rect">
            <a:avLst/>
          </a:prstGeom>
        </p:spPr>
      </p:pic>
      <p:sp>
        <p:nvSpPr>
          <p:cNvPr id="4" name="AutoShape 2" descr="https://vikolt.sharepoint.com/sites/rsv/shared%20documents/viko_logo%20(liet%20ir%20eng)%202023/pagrindinis/viko_logo__pagrindinis_h_en.jpg?web=1">
            <a:extLst>
              <a:ext uri="{FF2B5EF4-FFF2-40B4-BE49-F238E27FC236}">
                <a16:creationId xmlns:a16="http://schemas.microsoft.com/office/drawing/2014/main" id="{9DC3321B-B5D7-4E7E-B6C6-56C66A3B637E}"/>
              </a:ext>
            </a:extLst>
          </p:cNvPr>
          <p:cNvSpPr>
            <a:spLocks noChangeAspect="1" noChangeArrowheads="1"/>
          </p:cNvSpPr>
          <p:nvPr userDrawn="1"/>
        </p:nvSpPr>
        <p:spPr bwMode="auto">
          <a:xfrm>
            <a:off x="4468446" y="22893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6" name="Picture 5">
            <a:extLst>
              <a:ext uri="{FF2B5EF4-FFF2-40B4-BE49-F238E27FC236}">
                <a16:creationId xmlns:a16="http://schemas.microsoft.com/office/drawing/2014/main" id="{445E69D6-55CC-42D0-A839-08FA14B9F59F}"/>
              </a:ext>
            </a:extLst>
          </p:cNvPr>
          <p:cNvPicPr>
            <a:picLocks noChangeAspect="1"/>
          </p:cNvPicPr>
          <p:nvPr userDrawn="1"/>
        </p:nvPicPr>
        <p:blipFill>
          <a:blip r:embed="rId4"/>
          <a:stretch>
            <a:fillRect/>
          </a:stretch>
        </p:blipFill>
        <p:spPr>
          <a:xfrm>
            <a:off x="516777" y="386102"/>
            <a:ext cx="2262492" cy="565623"/>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4441" y="931647"/>
            <a:ext cx="469990" cy="3321792"/>
          </a:xfrm>
        </p:spPr>
        <p:txBody>
          <a:bodyPr>
            <a:normAutofit/>
          </a:bodyPr>
          <a:lstStyle>
            <a:lvl1pPr algn="ctr">
              <a:lnSpc>
                <a:spcPct val="80000"/>
              </a:lnSpc>
              <a:defRPr sz="2000" b="1" i="0">
                <a:latin typeface="Arial"/>
                <a:cs typeface="Arial"/>
              </a:defRPr>
            </a:lvl1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7" name="Content Placeholder 2"/>
          <p:cNvSpPr>
            <a:spLocks noGrp="1"/>
          </p:cNvSpPr>
          <p:nvPr>
            <p:ph idx="13"/>
          </p:nvPr>
        </p:nvSpPr>
        <p:spPr>
          <a:xfrm>
            <a:off x="654430" y="931647"/>
            <a:ext cx="4836129" cy="3321792"/>
          </a:xfrm>
        </p:spPr>
        <p:txBody>
          <a:bodyPr>
            <a:normAutofit/>
          </a:bodyPr>
          <a:lstStyle>
            <a:lvl1pPr marL="0" marR="0" indent="0" algn="l" defTabSz="457200" rtl="0" eaLnBrk="1" fontAlgn="auto" latinLnBrk="0" hangingPunct="1">
              <a:lnSpc>
                <a:spcPct val="100000"/>
              </a:lnSpc>
              <a:spcBef>
                <a:spcPts val="0"/>
              </a:spcBef>
              <a:spcAft>
                <a:spcPts val="740"/>
              </a:spcAft>
              <a:buClrTx/>
              <a:buSzTx/>
              <a:buFont typeface="Arial"/>
              <a:buNone/>
              <a:tabLst/>
              <a:defRPr sz="1400" b="0" i="0">
                <a:latin typeface="Arial"/>
                <a:cs typeface="Arial"/>
              </a:defRPr>
            </a:lvl1pPr>
          </a:lstStyle>
          <a:p>
            <a:pPr lvl="0"/>
            <a:r>
              <a:rPr lang="en-US" dirty="0"/>
              <a:t>Click to edit Master text styles</a:t>
            </a:r>
          </a:p>
          <a:p>
            <a:pPr lvl="0"/>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p:txBody>
      </p:sp>
    </p:spTree>
    <p:extLst>
      <p:ext uri="{BB962C8B-B14F-4D97-AF65-F5344CB8AC3E}">
        <p14:creationId xmlns:p14="http://schemas.microsoft.com/office/powerpoint/2010/main" val="1611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o skaidr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o skaidre su nuotrauka">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48" y="931647"/>
            <a:ext cx="4906804" cy="3321792"/>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8" y="327944"/>
            <a:ext cx="4906804" cy="465084"/>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descr="VIKO_LOGO_PAGRINDINIS_H_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115095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o skaid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5" name="Chart Placeholder 4"/>
          <p:cNvSpPr>
            <a:spLocks noGrp="1"/>
          </p:cNvSpPr>
          <p:nvPr>
            <p:ph type="chart" sz="quarter" idx="13"/>
          </p:nvPr>
        </p:nvSpPr>
        <p:spPr>
          <a:xfrm>
            <a:off x="634972" y="1108120"/>
            <a:ext cx="5478665" cy="3044131"/>
          </a:xfrm>
        </p:spPr>
        <p:txBody>
          <a:bodyPr/>
          <a:lstStyle/>
          <a:p>
            <a:endParaRPr lang="en-US"/>
          </a:p>
        </p:txBody>
      </p:sp>
    </p:spTree>
    <p:extLst>
      <p:ext uri="{BB962C8B-B14F-4D97-AF65-F5344CB8AC3E}">
        <p14:creationId xmlns:p14="http://schemas.microsoft.com/office/powerpoint/2010/main" val="24685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igiamoji skaid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00" y="-21159"/>
            <a:ext cx="9215999" cy="5185818"/>
          </a:xfrm>
          <a:prstGeom prst="rect">
            <a:avLst/>
          </a:prstGeom>
        </p:spPr>
      </p:pic>
      <p:sp>
        <p:nvSpPr>
          <p:cNvPr id="19" name="Text Placeholder 18"/>
          <p:cNvSpPr>
            <a:spLocks noGrp="1"/>
          </p:cNvSpPr>
          <p:nvPr>
            <p:ph type="body" sz="quarter" idx="11" hasCustomPrompt="1"/>
          </p:nvPr>
        </p:nvSpPr>
        <p:spPr>
          <a:xfrm>
            <a:off x="5837135" y="3046898"/>
            <a:ext cx="3011590" cy="1512325"/>
          </a:xfrm>
        </p:spPr>
        <p:txBody>
          <a:bodyPr>
            <a:normAutofit/>
          </a:bodyPr>
          <a:lstStyle>
            <a:lvl1pPr marL="0" indent="0" algn="r">
              <a:buNone/>
              <a:defRPr sz="1600">
                <a:solidFill>
                  <a:schemeClr val="accent1"/>
                </a:solidFill>
              </a:defRPr>
            </a:lvl1pPr>
          </a:lstStyle>
          <a:p>
            <a:pPr lvl="0"/>
            <a:r>
              <a:rPr lang="lt-LT" dirty="0"/>
              <a:t>Kontaktų laukas</a:t>
            </a:r>
          </a:p>
          <a:p>
            <a:pPr lvl="0"/>
            <a:r>
              <a:rPr lang="lt-LT" dirty="0"/>
              <a:t>Lorem ipsum dolor sit amet consecteur adipiscing elit</a:t>
            </a:r>
            <a:endParaRPr lang="en-US" dirty="0"/>
          </a:p>
        </p:txBody>
      </p:sp>
      <p:sp>
        <p:nvSpPr>
          <p:cNvPr id="21" name="Text Placeholder 20"/>
          <p:cNvSpPr>
            <a:spLocks noGrp="1"/>
          </p:cNvSpPr>
          <p:nvPr>
            <p:ph type="body" sz="quarter" idx="12" hasCustomPrompt="1"/>
          </p:nvPr>
        </p:nvSpPr>
        <p:spPr>
          <a:xfrm>
            <a:off x="6361821" y="4532222"/>
            <a:ext cx="2486904" cy="363081"/>
          </a:xfrm>
        </p:spPr>
        <p:txBody>
          <a:bodyPr>
            <a:normAutofit/>
          </a:bodyPr>
          <a:lstStyle>
            <a:lvl1pPr marL="0" indent="0" algn="r">
              <a:buNone/>
              <a:defRPr sz="1600">
                <a:solidFill>
                  <a:srgbClr val="08459A"/>
                </a:solidFill>
              </a:defRPr>
            </a:lvl1pPr>
          </a:lstStyle>
          <a:p>
            <a:pPr lvl="0"/>
            <a:r>
              <a:rPr lang="en-US" dirty="0"/>
              <a:t>Web </a:t>
            </a:r>
            <a:r>
              <a:rPr lang="en-US" dirty="0" err="1"/>
              <a:t>adresas</a:t>
            </a:r>
            <a:endParaRPr lang="en-US" dirty="0"/>
          </a:p>
        </p:txBody>
      </p:sp>
      <p:pic>
        <p:nvPicPr>
          <p:cNvPr id="2" name="Picture 1">
            <a:extLst>
              <a:ext uri="{FF2B5EF4-FFF2-40B4-BE49-F238E27FC236}">
                <a16:creationId xmlns:a16="http://schemas.microsoft.com/office/drawing/2014/main" id="{DF359C83-AE39-4D5C-811D-4AD33DBC0C35}"/>
              </a:ext>
            </a:extLst>
          </p:cNvPr>
          <p:cNvPicPr>
            <a:picLocks noChangeAspect="1"/>
          </p:cNvPicPr>
          <p:nvPr userDrawn="1"/>
        </p:nvPicPr>
        <p:blipFill>
          <a:blip r:embed="rId3"/>
          <a:stretch>
            <a:fillRect/>
          </a:stretch>
        </p:blipFill>
        <p:spPr>
          <a:xfrm>
            <a:off x="462190" y="1203637"/>
            <a:ext cx="2324080" cy="581020"/>
          </a:xfrm>
          <a:prstGeom prst="rect">
            <a:avLst/>
          </a:prstGeom>
        </p:spPr>
      </p:pic>
    </p:spTree>
    <p:extLst>
      <p:ext uri="{BB962C8B-B14F-4D97-AF65-F5344CB8AC3E}">
        <p14:creationId xmlns:p14="http://schemas.microsoft.com/office/powerpoint/2010/main" val="3794337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kampas-01.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033892" y="2291225"/>
            <a:ext cx="3110108" cy="2852275"/>
          </a:xfrm>
          <a:prstGeom prst="rect">
            <a:avLst/>
          </a:prstGeom>
        </p:spPr>
      </p:pic>
      <p:sp>
        <p:nvSpPr>
          <p:cNvPr id="2"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5447" y="931647"/>
            <a:ext cx="8653107" cy="3321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180336" y="4457701"/>
            <a:ext cx="524687" cy="273844"/>
          </a:xfrm>
          <a:prstGeom prst="rect">
            <a:avLst/>
          </a:prstGeom>
        </p:spPr>
        <p:txBody>
          <a:bodyPr vert="horz" lIns="91440" tIns="45720" rIns="91440" bIns="45720" rtlCol="0" anchor="ctr"/>
          <a:lstStyle>
            <a:lvl1pPr algn="ctr">
              <a:defRPr sz="1400" b="0" i="0">
                <a:solidFill>
                  <a:schemeClr val="accent1"/>
                </a:solidFill>
                <a:latin typeface="Arial"/>
                <a:cs typeface="Arial"/>
              </a:defRPr>
            </a:lvl1pPr>
          </a:lstStyle>
          <a:p>
            <a:fld id="{A9A10331-2925-BF47-B4AD-203D2BF9C366}" type="slidenum">
              <a:rPr lang="en-US" smtClean="0"/>
              <a:t>‹#›</a:t>
            </a:fld>
            <a:endParaRPr lang="en-US" dirty="0"/>
          </a:p>
        </p:txBody>
      </p:sp>
      <p:pic>
        <p:nvPicPr>
          <p:cNvPr id="4" name="Picture 3">
            <a:extLst>
              <a:ext uri="{FF2B5EF4-FFF2-40B4-BE49-F238E27FC236}">
                <a16:creationId xmlns:a16="http://schemas.microsoft.com/office/drawing/2014/main" id="{CDB1AAC3-DA2F-43D3-97D0-83040BA2DE05}"/>
              </a:ext>
            </a:extLst>
          </p:cNvPr>
          <p:cNvPicPr>
            <a:picLocks noChangeAspect="1"/>
          </p:cNvPicPr>
          <p:nvPr userDrawn="1"/>
        </p:nvPicPr>
        <p:blipFill>
          <a:blip r:embed="rId9"/>
          <a:stretch>
            <a:fillRect/>
          </a:stretch>
        </p:blipFill>
        <p:spPr>
          <a:xfrm>
            <a:off x="245447" y="4392058"/>
            <a:ext cx="1538178" cy="38454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9" r:id="rId2"/>
    <p:sldLayoutId id="2147493457" r:id="rId3"/>
    <p:sldLayoutId id="2147493458" r:id="rId4"/>
    <p:sldLayoutId id="2147493461" r:id="rId5"/>
    <p:sldLayoutId id="2147493460" r:id="rId6"/>
  </p:sldLayoutIdLst>
  <p:hf hdr="0" ftr="0" dt="0"/>
  <p:txStyles>
    <p:titleStyle>
      <a:lvl1pPr algn="l" defTabSz="457200" rtl="0" eaLnBrk="1" latinLnBrk="0" hangingPunct="1">
        <a:spcBef>
          <a:spcPct val="0"/>
        </a:spcBef>
        <a:buNone/>
        <a:defRPr sz="2000" b="1" i="0" kern="1200">
          <a:solidFill>
            <a:srgbClr val="08459A"/>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rgbClr val="08459A"/>
          </a:solidFill>
          <a:latin typeface="Arial"/>
          <a:ea typeface="+mn-ea"/>
          <a:cs typeface="Arial"/>
        </a:defRPr>
      </a:lvl1pPr>
      <a:lvl2pPr marL="360000" indent="-180000" algn="l" defTabSz="457200" rtl="0" eaLnBrk="1" latinLnBrk="0" hangingPunct="1">
        <a:spcBef>
          <a:spcPts val="400"/>
        </a:spcBef>
        <a:buClrTx/>
        <a:buFont typeface="Arial"/>
        <a:buChar char="•"/>
        <a:defRPr sz="1400" b="0" i="0" kern="1200">
          <a:solidFill>
            <a:srgbClr val="08459A"/>
          </a:solidFill>
          <a:latin typeface="Arial"/>
          <a:ea typeface="+mn-ea"/>
          <a:cs typeface="Arial"/>
        </a:defRPr>
      </a:lvl2pPr>
      <a:lvl3pPr marL="540000" indent="-180000" algn="l" defTabSz="457200" rtl="0" eaLnBrk="1" latinLnBrk="0" hangingPunct="1">
        <a:spcBef>
          <a:spcPts val="400"/>
        </a:spcBef>
        <a:buFont typeface="Wingdings" charset="2"/>
        <a:buChar char="§"/>
        <a:defRPr sz="1400" b="0" i="0" kern="1200">
          <a:solidFill>
            <a:srgbClr val="08459A"/>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hyperlink" Target="https://drive.google.com/file/d/1ajGRB8y9sW1MsGw4B_uoqY8IUM7er_7I/view"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7015" y="1101285"/>
            <a:ext cx="4925552" cy="591983"/>
          </a:xfrm>
        </p:spPr>
        <p:txBody>
          <a:bodyPr/>
          <a:lstStyle/>
          <a:p>
            <a:r>
              <a:rPr lang="en-US" dirty="0"/>
              <a:t>CSS Secrets: Backgrounds &amp; Borders</a:t>
            </a:r>
          </a:p>
        </p:txBody>
      </p:sp>
      <p:sp>
        <p:nvSpPr>
          <p:cNvPr id="3" name="Text Placeholder 2"/>
          <p:cNvSpPr>
            <a:spLocks noGrp="1"/>
          </p:cNvSpPr>
          <p:nvPr>
            <p:ph type="body" sz="quarter" idx="11"/>
          </p:nvPr>
        </p:nvSpPr>
        <p:spPr>
          <a:xfrm>
            <a:off x="647015" y="2097821"/>
            <a:ext cx="4925552" cy="591983"/>
          </a:xfrm>
        </p:spPr>
        <p:txBody>
          <a:bodyPr/>
          <a:lstStyle/>
          <a:p>
            <a:r>
              <a:rPr lang="en-US" dirty="0" err="1"/>
              <a:t>Pareng</a:t>
            </a:r>
            <a:r>
              <a:rPr lang="lt-LT" dirty="0"/>
              <a:t>ė: Tautvydas Bagdžius PI25</a:t>
            </a:r>
          </a:p>
        </p:txBody>
      </p:sp>
    </p:spTree>
    <p:extLst>
      <p:ext uri="{BB962C8B-B14F-4D97-AF65-F5344CB8AC3E}">
        <p14:creationId xmlns:p14="http://schemas.microsoft.com/office/powerpoint/2010/main" val="2896379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AC0B5-D61E-55E1-7A2B-4BB77EFCFA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D293DD-4789-3B6A-E313-B1ACE5ED3B3E}"/>
              </a:ext>
            </a:extLst>
          </p:cNvPr>
          <p:cNvSpPr>
            <a:spLocks noGrp="1"/>
          </p:cNvSpPr>
          <p:nvPr>
            <p:ph idx="1"/>
          </p:nvPr>
        </p:nvSpPr>
        <p:spPr/>
        <p:txBody>
          <a:bodyPr/>
          <a:lstStyle/>
          <a:p>
            <a:r>
              <a:rPr lang="lt-LT" dirty="0"/>
              <a:t>Naudodami du elementus rėmeliui galime suteikti specialius efektus, tačiau jei rėmelis vienos spalvos tada galime tokį patį efektą išgauti naudodami vieną elementą. Jau žinome kad </a:t>
            </a:r>
            <a:r>
              <a:rPr lang="lt-LT" dirty="0" err="1"/>
              <a:t>outline</a:t>
            </a:r>
            <a:r>
              <a:rPr lang="lt-LT" dirty="0"/>
              <a:t> neseka kampų užapvalinimo, bet </a:t>
            </a:r>
            <a:r>
              <a:rPr lang="lt-LT" dirty="0" err="1"/>
              <a:t>box-shadow</a:t>
            </a:r>
            <a:r>
              <a:rPr lang="lt-LT" dirty="0"/>
              <a:t> seka. Taip pat žinome kad galime juos abu naudoti kartu.</a:t>
            </a:r>
          </a:p>
        </p:txBody>
      </p:sp>
      <p:sp>
        <p:nvSpPr>
          <p:cNvPr id="3" name="Title 2">
            <a:extLst>
              <a:ext uri="{FF2B5EF4-FFF2-40B4-BE49-F238E27FC236}">
                <a16:creationId xmlns:a16="http://schemas.microsoft.com/office/drawing/2014/main" id="{2EBDD192-5737-03A7-159D-1012FB2798FA}"/>
              </a:ext>
            </a:extLst>
          </p:cNvPr>
          <p:cNvSpPr>
            <a:spLocks noGrp="1"/>
          </p:cNvSpPr>
          <p:nvPr>
            <p:ph type="title"/>
          </p:nvPr>
        </p:nvSpPr>
        <p:spPr/>
        <p:txBody>
          <a:bodyPr>
            <a:normAutofit/>
          </a:bodyPr>
          <a:lstStyle/>
          <a:p>
            <a:r>
              <a:rPr lang="lt-LT" dirty="0"/>
              <a:t>Vidinis kampų užapvalinimas: sprendimas</a:t>
            </a:r>
            <a:endParaRPr lang="en-US" dirty="0"/>
          </a:p>
        </p:txBody>
      </p:sp>
      <p:sp>
        <p:nvSpPr>
          <p:cNvPr id="4" name="Slide Number Placeholder 3">
            <a:extLst>
              <a:ext uri="{FF2B5EF4-FFF2-40B4-BE49-F238E27FC236}">
                <a16:creationId xmlns:a16="http://schemas.microsoft.com/office/drawing/2014/main" id="{AB73BBF5-9EC2-9AE5-503D-C11BC57FE8AC}"/>
              </a:ext>
            </a:extLst>
          </p:cNvPr>
          <p:cNvSpPr>
            <a:spLocks noGrp="1"/>
          </p:cNvSpPr>
          <p:nvPr>
            <p:ph type="sldNum" sz="quarter" idx="12"/>
          </p:nvPr>
        </p:nvSpPr>
        <p:spPr/>
        <p:txBody>
          <a:bodyPr/>
          <a:lstStyle/>
          <a:p>
            <a:fld id="{2066355A-084C-D24E-9AD2-7E4FC41EA627}" type="slidenum">
              <a:rPr lang="en-US" smtClean="0"/>
              <a:t>9</a:t>
            </a:fld>
            <a:endParaRPr lang="en-US"/>
          </a:p>
        </p:txBody>
      </p:sp>
      <p:pic>
        <p:nvPicPr>
          <p:cNvPr id="6" name="Paveikslėlis 5" descr="Paveikslėlis, kuriame yra tekstas, ekrano kopija, Šriftas&#10;&#10;Dirbtinio intelekto sugeneruotas turinys gali būti neteisingas.">
            <a:extLst>
              <a:ext uri="{FF2B5EF4-FFF2-40B4-BE49-F238E27FC236}">
                <a16:creationId xmlns:a16="http://schemas.microsoft.com/office/drawing/2014/main" id="{A6C9E5D0-67AD-D775-478F-B11F455856A5}"/>
              </a:ext>
            </a:extLst>
          </p:cNvPr>
          <p:cNvPicPr>
            <a:picLocks noChangeAspect="1"/>
          </p:cNvPicPr>
          <p:nvPr/>
        </p:nvPicPr>
        <p:blipFill>
          <a:blip r:embed="rId2"/>
          <a:stretch>
            <a:fillRect/>
          </a:stretch>
        </p:blipFill>
        <p:spPr>
          <a:xfrm>
            <a:off x="245446" y="3156159"/>
            <a:ext cx="2301611" cy="1097280"/>
          </a:xfrm>
          <a:prstGeom prst="rect">
            <a:avLst/>
          </a:prstGeom>
        </p:spPr>
      </p:pic>
      <p:pic>
        <p:nvPicPr>
          <p:cNvPr id="10" name="Paveikslėlis 9" descr="Paveikslėlis, kuriame yra tekstas, Šriftas, ekrano kopija&#10;&#10;Dirbtinio intelekto sugeneruotas turinys gali būti neteisingas.">
            <a:extLst>
              <a:ext uri="{FF2B5EF4-FFF2-40B4-BE49-F238E27FC236}">
                <a16:creationId xmlns:a16="http://schemas.microsoft.com/office/drawing/2014/main" id="{9E320805-A960-FC84-CFE8-CFB8F33D43AF}"/>
              </a:ext>
            </a:extLst>
          </p:cNvPr>
          <p:cNvPicPr>
            <a:picLocks noChangeAspect="1"/>
          </p:cNvPicPr>
          <p:nvPr/>
        </p:nvPicPr>
        <p:blipFill>
          <a:blip r:embed="rId3"/>
          <a:stretch>
            <a:fillRect/>
          </a:stretch>
        </p:blipFill>
        <p:spPr>
          <a:xfrm>
            <a:off x="272694" y="2058879"/>
            <a:ext cx="2274364" cy="1097280"/>
          </a:xfrm>
          <a:prstGeom prst="rect">
            <a:avLst/>
          </a:prstGeom>
        </p:spPr>
      </p:pic>
      <p:pic>
        <p:nvPicPr>
          <p:cNvPr id="14" name="Paveikslėlis 13" descr="Paveikslėlis, kuriame yra tekstas, Šriftas, ekrano kopija, baltas&#10;&#10;Dirbtinio intelekto sugeneruotas turinys gali būti neteisingas.">
            <a:extLst>
              <a:ext uri="{FF2B5EF4-FFF2-40B4-BE49-F238E27FC236}">
                <a16:creationId xmlns:a16="http://schemas.microsoft.com/office/drawing/2014/main" id="{5D3A5F6A-C5FE-7345-8B0E-6FD311886675}"/>
              </a:ext>
            </a:extLst>
          </p:cNvPr>
          <p:cNvPicPr>
            <a:picLocks noChangeAspect="1"/>
          </p:cNvPicPr>
          <p:nvPr/>
        </p:nvPicPr>
        <p:blipFill>
          <a:blip r:embed="rId4"/>
          <a:stretch>
            <a:fillRect/>
          </a:stretch>
        </p:blipFill>
        <p:spPr>
          <a:xfrm>
            <a:off x="2574304" y="2058879"/>
            <a:ext cx="3485948" cy="2194560"/>
          </a:xfrm>
          <a:prstGeom prst="rect">
            <a:avLst/>
          </a:prstGeom>
        </p:spPr>
      </p:pic>
    </p:spTree>
    <p:extLst>
      <p:ext uri="{BB962C8B-B14F-4D97-AF65-F5344CB8AC3E}">
        <p14:creationId xmlns:p14="http://schemas.microsoft.com/office/powerpoint/2010/main" val="74907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65B4-FF47-F58B-C6E9-156F815F14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8FE1B-EF49-54ED-E800-A42B4D8A594E}"/>
              </a:ext>
            </a:extLst>
          </p:cNvPr>
          <p:cNvSpPr>
            <a:spLocks noGrp="1"/>
          </p:cNvSpPr>
          <p:nvPr>
            <p:ph idx="1"/>
          </p:nvPr>
        </p:nvSpPr>
        <p:spPr/>
        <p:txBody>
          <a:bodyPr/>
          <a:lstStyle/>
          <a:p>
            <a:r>
              <a:rPr lang="lt-LT" dirty="0"/>
              <a:t>Dryžiai, įvairių dydžių, spalvų ir krypčių naudojami visur, tinklapiuose taip pat. Tačiau procesas juos įterpiant buvo toli gražu nuo idealaus, kadangi buvo naudojamos nuotraukos kaip fonas. Kaskart norint pakeisti dryžių dydį, spalvą ar kryptį reikdavo nuotraukų redagavimo įrankių.</a:t>
            </a:r>
          </a:p>
        </p:txBody>
      </p:sp>
      <p:sp>
        <p:nvSpPr>
          <p:cNvPr id="3" name="Title 2">
            <a:extLst>
              <a:ext uri="{FF2B5EF4-FFF2-40B4-BE49-F238E27FC236}">
                <a16:creationId xmlns:a16="http://schemas.microsoft.com/office/drawing/2014/main" id="{F39E8CE0-8EF6-C449-F1D4-A8ECDE2A2D72}"/>
              </a:ext>
            </a:extLst>
          </p:cNvPr>
          <p:cNvSpPr>
            <a:spLocks noGrp="1"/>
          </p:cNvSpPr>
          <p:nvPr>
            <p:ph type="title"/>
          </p:nvPr>
        </p:nvSpPr>
        <p:spPr/>
        <p:txBody>
          <a:bodyPr>
            <a:normAutofit/>
          </a:bodyPr>
          <a:lstStyle/>
          <a:p>
            <a:r>
              <a:rPr lang="lt-LT" dirty="0"/>
              <a:t>Dryžuoti fonai: problema</a:t>
            </a:r>
          </a:p>
        </p:txBody>
      </p:sp>
      <p:sp>
        <p:nvSpPr>
          <p:cNvPr id="4" name="Slide Number Placeholder 3">
            <a:extLst>
              <a:ext uri="{FF2B5EF4-FFF2-40B4-BE49-F238E27FC236}">
                <a16:creationId xmlns:a16="http://schemas.microsoft.com/office/drawing/2014/main" id="{84BA1961-8397-4ED2-B5C1-EC1D8AB01A80}"/>
              </a:ext>
            </a:extLst>
          </p:cNvPr>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243041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E15C-E291-9E36-B735-AD3D48E2440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C8300A-3E41-7A8E-330D-A7A48CDE5543}"/>
              </a:ext>
            </a:extLst>
          </p:cNvPr>
          <p:cNvSpPr>
            <a:spLocks noGrp="1"/>
          </p:cNvSpPr>
          <p:nvPr>
            <p:ph idx="1"/>
          </p:nvPr>
        </p:nvSpPr>
        <p:spPr/>
        <p:txBody>
          <a:bodyPr/>
          <a:lstStyle/>
          <a:p>
            <a:r>
              <a:rPr lang="lt-LT" dirty="0"/>
              <a:t>Naudodami </a:t>
            </a:r>
            <a:r>
              <a:rPr lang="lt-LT" u="sng" dirty="0" err="1"/>
              <a:t>linear-gradient</a:t>
            </a:r>
            <a:r>
              <a:rPr lang="lt-LT" dirty="0"/>
              <a:t> ir </a:t>
            </a:r>
            <a:r>
              <a:rPr lang="lt-LT" u="sng" dirty="0" err="1"/>
              <a:t>repeating-linear-gradient</a:t>
            </a:r>
            <a:r>
              <a:rPr lang="lt-LT" dirty="0"/>
              <a:t> </a:t>
            </a:r>
            <a:r>
              <a:rPr lang="lt-LT" dirty="0" err="1"/>
              <a:t>keliom</a:t>
            </a:r>
            <a:r>
              <a:rPr lang="lt-LT" dirty="0"/>
              <a:t> spalvom kurios susikertą viena šalia kitos galime išgauti dryžius. Kadangi spalvos efektyviai yra fonas jo plotą galime redaguoti naudojant </a:t>
            </a:r>
            <a:r>
              <a:rPr lang="lt-LT" u="sng" dirty="0" err="1"/>
              <a:t>background-size</a:t>
            </a:r>
            <a:r>
              <a:rPr lang="lt-LT" dirty="0"/>
              <a:t>.</a:t>
            </a:r>
          </a:p>
        </p:txBody>
      </p:sp>
      <p:sp>
        <p:nvSpPr>
          <p:cNvPr id="3" name="Title 2">
            <a:extLst>
              <a:ext uri="{FF2B5EF4-FFF2-40B4-BE49-F238E27FC236}">
                <a16:creationId xmlns:a16="http://schemas.microsoft.com/office/drawing/2014/main" id="{BDFDC34F-6DBC-C823-D59F-2A30559754FB}"/>
              </a:ext>
            </a:extLst>
          </p:cNvPr>
          <p:cNvSpPr>
            <a:spLocks noGrp="1"/>
          </p:cNvSpPr>
          <p:nvPr>
            <p:ph type="title"/>
          </p:nvPr>
        </p:nvSpPr>
        <p:spPr/>
        <p:txBody>
          <a:bodyPr>
            <a:normAutofit/>
          </a:bodyPr>
          <a:lstStyle/>
          <a:p>
            <a:r>
              <a:rPr lang="lt-LT" dirty="0"/>
              <a:t>Dryžuoti fonai: sprendimas</a:t>
            </a:r>
          </a:p>
        </p:txBody>
      </p:sp>
      <p:sp>
        <p:nvSpPr>
          <p:cNvPr id="4" name="Slide Number Placeholder 3">
            <a:extLst>
              <a:ext uri="{FF2B5EF4-FFF2-40B4-BE49-F238E27FC236}">
                <a16:creationId xmlns:a16="http://schemas.microsoft.com/office/drawing/2014/main" id="{17DD3407-4B43-2A03-37BE-3FACAD53E43F}"/>
              </a:ext>
            </a:extLst>
          </p:cNvPr>
          <p:cNvSpPr>
            <a:spLocks noGrp="1"/>
          </p:cNvSpPr>
          <p:nvPr>
            <p:ph type="sldNum" sz="quarter" idx="12"/>
          </p:nvPr>
        </p:nvSpPr>
        <p:spPr/>
        <p:txBody>
          <a:bodyPr/>
          <a:lstStyle/>
          <a:p>
            <a:fld id="{2066355A-084C-D24E-9AD2-7E4FC41EA627}" type="slidenum">
              <a:rPr lang="en-US" smtClean="0"/>
              <a:t>11</a:t>
            </a:fld>
            <a:endParaRPr lang="en-US"/>
          </a:p>
        </p:txBody>
      </p:sp>
      <p:pic>
        <p:nvPicPr>
          <p:cNvPr id="6" name="Paveikslėlis 5" descr="Paveikslėlis, kuriame yra ekrano kopija, geltonas, dizainas&#10;&#10;Dirbtinio intelekto sugeneruotas turinys gali būti neteisingas.">
            <a:extLst>
              <a:ext uri="{FF2B5EF4-FFF2-40B4-BE49-F238E27FC236}">
                <a16:creationId xmlns:a16="http://schemas.microsoft.com/office/drawing/2014/main" id="{C47CDA20-8D47-666D-4977-9AD62B23C681}"/>
              </a:ext>
            </a:extLst>
          </p:cNvPr>
          <p:cNvPicPr>
            <a:picLocks noChangeAspect="1"/>
          </p:cNvPicPr>
          <p:nvPr/>
        </p:nvPicPr>
        <p:blipFill>
          <a:blip r:embed="rId2"/>
          <a:stretch>
            <a:fillRect/>
          </a:stretch>
        </p:blipFill>
        <p:spPr>
          <a:xfrm>
            <a:off x="245447" y="1726489"/>
            <a:ext cx="1330035" cy="822960"/>
          </a:xfrm>
          <a:prstGeom prst="rect">
            <a:avLst/>
          </a:prstGeom>
        </p:spPr>
      </p:pic>
      <p:pic>
        <p:nvPicPr>
          <p:cNvPr id="8" name="Paveikslėlis 7" descr="Paveikslėlis, kuriame yra tekstas, Šriftas, baltas&#10;&#10;Dirbtinio intelekto sugeneruotas turinys gali būti neteisingas.">
            <a:extLst>
              <a:ext uri="{FF2B5EF4-FFF2-40B4-BE49-F238E27FC236}">
                <a16:creationId xmlns:a16="http://schemas.microsoft.com/office/drawing/2014/main" id="{E56ACC8B-FD36-224B-476F-DFE5652D6C18}"/>
              </a:ext>
            </a:extLst>
          </p:cNvPr>
          <p:cNvPicPr>
            <a:picLocks noChangeAspect="1"/>
          </p:cNvPicPr>
          <p:nvPr/>
        </p:nvPicPr>
        <p:blipFill>
          <a:blip r:embed="rId3"/>
          <a:stretch>
            <a:fillRect/>
          </a:stretch>
        </p:blipFill>
        <p:spPr>
          <a:xfrm>
            <a:off x="1545723" y="1725831"/>
            <a:ext cx="4617718" cy="822960"/>
          </a:xfrm>
          <a:prstGeom prst="rect">
            <a:avLst/>
          </a:prstGeom>
        </p:spPr>
      </p:pic>
      <p:pic>
        <p:nvPicPr>
          <p:cNvPr id="10" name="Paveikslėlis 9" descr="Paveikslėlis, kuriame yra geltonas, Spalvingumas, rašas, ekrano kopija&#10;&#10;Dirbtinio intelekto sugeneruotas turinys gali būti neteisingas.">
            <a:extLst>
              <a:ext uri="{FF2B5EF4-FFF2-40B4-BE49-F238E27FC236}">
                <a16:creationId xmlns:a16="http://schemas.microsoft.com/office/drawing/2014/main" id="{F4AC418A-4CEE-D08D-ACE1-45F5A3EA6357}"/>
              </a:ext>
            </a:extLst>
          </p:cNvPr>
          <p:cNvPicPr>
            <a:picLocks noChangeAspect="1"/>
          </p:cNvPicPr>
          <p:nvPr/>
        </p:nvPicPr>
        <p:blipFill>
          <a:blip r:embed="rId4"/>
          <a:stretch>
            <a:fillRect/>
          </a:stretch>
        </p:blipFill>
        <p:spPr>
          <a:xfrm>
            <a:off x="245446" y="2592543"/>
            <a:ext cx="1316736" cy="822960"/>
          </a:xfrm>
          <a:prstGeom prst="rect">
            <a:avLst/>
          </a:prstGeom>
        </p:spPr>
      </p:pic>
      <p:pic>
        <p:nvPicPr>
          <p:cNvPr id="12" name="Paveikslėlis 11" descr="Paveikslėlis, kuriame yra tekstas, Šriftas, baltas&#10;&#10;Dirbtinio intelekto sugeneruotas turinys gali būti neteisingas.">
            <a:extLst>
              <a:ext uri="{FF2B5EF4-FFF2-40B4-BE49-F238E27FC236}">
                <a16:creationId xmlns:a16="http://schemas.microsoft.com/office/drawing/2014/main" id="{A9B51E4E-8D5D-8C06-0A49-BAA95C7910EF}"/>
              </a:ext>
            </a:extLst>
          </p:cNvPr>
          <p:cNvPicPr>
            <a:picLocks noChangeAspect="1"/>
          </p:cNvPicPr>
          <p:nvPr/>
        </p:nvPicPr>
        <p:blipFill>
          <a:blip r:embed="rId5"/>
          <a:stretch>
            <a:fillRect/>
          </a:stretch>
        </p:blipFill>
        <p:spPr>
          <a:xfrm>
            <a:off x="1545723" y="2591885"/>
            <a:ext cx="3518862" cy="822960"/>
          </a:xfrm>
          <a:prstGeom prst="rect">
            <a:avLst/>
          </a:prstGeom>
        </p:spPr>
      </p:pic>
      <p:pic>
        <p:nvPicPr>
          <p:cNvPr id="14" name="Paveikslėlis 13" descr="Paveikslėlis, kuriame yra linija, Spalvingumas, Paralelė, rašas&#10;&#10;Dirbtinio intelekto sugeneruotas turinys gali būti neteisingas.">
            <a:extLst>
              <a:ext uri="{FF2B5EF4-FFF2-40B4-BE49-F238E27FC236}">
                <a16:creationId xmlns:a16="http://schemas.microsoft.com/office/drawing/2014/main" id="{65F3983F-ADAE-738A-EB0F-774266891003}"/>
              </a:ext>
            </a:extLst>
          </p:cNvPr>
          <p:cNvPicPr>
            <a:picLocks noChangeAspect="1"/>
          </p:cNvPicPr>
          <p:nvPr/>
        </p:nvPicPr>
        <p:blipFill>
          <a:blip r:embed="rId6"/>
          <a:stretch>
            <a:fillRect/>
          </a:stretch>
        </p:blipFill>
        <p:spPr>
          <a:xfrm>
            <a:off x="245446" y="3473573"/>
            <a:ext cx="1300277" cy="822960"/>
          </a:xfrm>
          <a:prstGeom prst="rect">
            <a:avLst/>
          </a:prstGeom>
        </p:spPr>
      </p:pic>
      <p:pic>
        <p:nvPicPr>
          <p:cNvPr id="16" name="Paveikslėlis 15" descr="Paveikslėlis, kuriame yra tekstas, Šriftas, kvitas, baltas&#10;&#10;Dirbtinio intelekto sugeneruotas turinys gali būti neteisingas.">
            <a:extLst>
              <a:ext uri="{FF2B5EF4-FFF2-40B4-BE49-F238E27FC236}">
                <a16:creationId xmlns:a16="http://schemas.microsoft.com/office/drawing/2014/main" id="{7F6E2ECF-FC81-3543-A937-29CF0A747C1E}"/>
              </a:ext>
            </a:extLst>
          </p:cNvPr>
          <p:cNvPicPr>
            <a:picLocks noChangeAspect="1"/>
          </p:cNvPicPr>
          <p:nvPr/>
        </p:nvPicPr>
        <p:blipFill>
          <a:blip r:embed="rId7"/>
          <a:stretch>
            <a:fillRect/>
          </a:stretch>
        </p:blipFill>
        <p:spPr>
          <a:xfrm>
            <a:off x="1545723" y="3473573"/>
            <a:ext cx="2439222" cy="822960"/>
          </a:xfrm>
          <a:prstGeom prst="rect">
            <a:avLst/>
          </a:prstGeom>
        </p:spPr>
      </p:pic>
    </p:spTree>
    <p:extLst>
      <p:ext uri="{BB962C8B-B14F-4D97-AF65-F5344CB8AC3E}">
        <p14:creationId xmlns:p14="http://schemas.microsoft.com/office/powerpoint/2010/main" val="382652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0375-A75A-7653-A063-8B613F73272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44EB3-2950-EC74-B4C5-9034DDA30B89}"/>
              </a:ext>
            </a:extLst>
          </p:cNvPr>
          <p:cNvSpPr>
            <a:spLocks noGrp="1"/>
          </p:cNvSpPr>
          <p:nvPr>
            <p:ph idx="1"/>
          </p:nvPr>
        </p:nvSpPr>
        <p:spPr/>
        <p:txBody>
          <a:bodyPr/>
          <a:lstStyle/>
          <a:p>
            <a:r>
              <a:rPr lang="lt-LT" dirty="0"/>
              <a:t>Kartais norime įmantresnio fono nei dryžiai ar permatomi fonai. Dažnai norisi ir kitokių geometrinių figūrų vaizdo. Tačiau persistengus kodas atrodys kaip triukšmas ir bus sudėtingas perskaityti. Todėl svarbu kiek įmanoma mažiau kartotis ir nepersistengti.</a:t>
            </a:r>
          </a:p>
        </p:txBody>
      </p:sp>
      <p:sp>
        <p:nvSpPr>
          <p:cNvPr id="3" name="Title 2">
            <a:extLst>
              <a:ext uri="{FF2B5EF4-FFF2-40B4-BE49-F238E27FC236}">
                <a16:creationId xmlns:a16="http://schemas.microsoft.com/office/drawing/2014/main" id="{C576AE27-C714-0419-BAB4-B2F434E7EC45}"/>
              </a:ext>
            </a:extLst>
          </p:cNvPr>
          <p:cNvSpPr>
            <a:spLocks noGrp="1"/>
          </p:cNvSpPr>
          <p:nvPr>
            <p:ph type="title"/>
          </p:nvPr>
        </p:nvSpPr>
        <p:spPr/>
        <p:txBody>
          <a:bodyPr>
            <a:normAutofit/>
          </a:bodyPr>
          <a:lstStyle/>
          <a:p>
            <a:r>
              <a:rPr lang="lt-LT" dirty="0"/>
              <a:t>Sudėtingi fonai: problema</a:t>
            </a:r>
            <a:endParaRPr lang="en-US" dirty="0"/>
          </a:p>
        </p:txBody>
      </p:sp>
      <p:sp>
        <p:nvSpPr>
          <p:cNvPr id="4" name="Slide Number Placeholder 3">
            <a:extLst>
              <a:ext uri="{FF2B5EF4-FFF2-40B4-BE49-F238E27FC236}">
                <a16:creationId xmlns:a16="http://schemas.microsoft.com/office/drawing/2014/main" id="{E983ACFF-43C2-751C-F49F-8193CC9F4F42}"/>
              </a:ext>
            </a:extLst>
          </p:cNvPr>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133938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77BE5-640B-5266-258A-FE070E566E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E6F37-0C42-9DB5-6EDA-5441EB3C5FD2}"/>
              </a:ext>
            </a:extLst>
          </p:cNvPr>
          <p:cNvSpPr>
            <a:spLocks noGrp="1"/>
          </p:cNvSpPr>
          <p:nvPr>
            <p:ph idx="1"/>
          </p:nvPr>
        </p:nvSpPr>
        <p:spPr/>
        <p:txBody>
          <a:bodyPr/>
          <a:lstStyle/>
          <a:p>
            <a:r>
              <a:rPr lang="lt-LT" dirty="0"/>
              <a:t>Įdomesnius raštus galime išgauti leisdami jiems matytis pro vienas kito permatomas vietas. Pastumdami vietos pozicija ir sulaužydami simetrija taipogi išgausime įdomesnius raštus.</a:t>
            </a:r>
          </a:p>
        </p:txBody>
      </p:sp>
      <p:sp>
        <p:nvSpPr>
          <p:cNvPr id="3" name="Title 2">
            <a:extLst>
              <a:ext uri="{FF2B5EF4-FFF2-40B4-BE49-F238E27FC236}">
                <a16:creationId xmlns:a16="http://schemas.microsoft.com/office/drawing/2014/main" id="{52CEB4BC-5164-88E8-E667-6805F05A34C5}"/>
              </a:ext>
            </a:extLst>
          </p:cNvPr>
          <p:cNvSpPr>
            <a:spLocks noGrp="1"/>
          </p:cNvSpPr>
          <p:nvPr>
            <p:ph type="title"/>
          </p:nvPr>
        </p:nvSpPr>
        <p:spPr/>
        <p:txBody>
          <a:bodyPr>
            <a:normAutofit/>
          </a:bodyPr>
          <a:lstStyle/>
          <a:p>
            <a:r>
              <a:rPr lang="lt-LT" dirty="0"/>
              <a:t>Sudėtingi fonai: sprendimas</a:t>
            </a:r>
            <a:endParaRPr lang="en-US" dirty="0"/>
          </a:p>
        </p:txBody>
      </p:sp>
      <p:sp>
        <p:nvSpPr>
          <p:cNvPr id="4" name="Slide Number Placeholder 3">
            <a:extLst>
              <a:ext uri="{FF2B5EF4-FFF2-40B4-BE49-F238E27FC236}">
                <a16:creationId xmlns:a16="http://schemas.microsoft.com/office/drawing/2014/main" id="{6B503FA6-6156-A613-B5BE-CD1112C7FD13}"/>
              </a:ext>
            </a:extLst>
          </p:cNvPr>
          <p:cNvSpPr>
            <a:spLocks noGrp="1"/>
          </p:cNvSpPr>
          <p:nvPr>
            <p:ph type="sldNum" sz="quarter" idx="12"/>
          </p:nvPr>
        </p:nvSpPr>
        <p:spPr/>
        <p:txBody>
          <a:bodyPr/>
          <a:lstStyle/>
          <a:p>
            <a:fld id="{2066355A-084C-D24E-9AD2-7E4FC41EA627}" type="slidenum">
              <a:rPr lang="en-US" smtClean="0"/>
              <a:t>13</a:t>
            </a:fld>
            <a:endParaRPr lang="en-US"/>
          </a:p>
        </p:txBody>
      </p:sp>
      <p:pic>
        <p:nvPicPr>
          <p:cNvPr id="6" name="Paveikslėlis 5" descr="Paveikslėlis, kuriame yra rašas, audinys, apranga, Kaštoninė spalva&#10;&#10;Dirbtinio intelekto sugeneruotas turinys gali būti neteisingas.">
            <a:extLst>
              <a:ext uri="{FF2B5EF4-FFF2-40B4-BE49-F238E27FC236}">
                <a16:creationId xmlns:a16="http://schemas.microsoft.com/office/drawing/2014/main" id="{68E72943-CD49-3F24-631B-51E6CB54C5B5}"/>
              </a:ext>
            </a:extLst>
          </p:cNvPr>
          <p:cNvPicPr>
            <a:picLocks noChangeAspect="1"/>
          </p:cNvPicPr>
          <p:nvPr/>
        </p:nvPicPr>
        <p:blipFill>
          <a:blip r:embed="rId2"/>
          <a:stretch>
            <a:fillRect/>
          </a:stretch>
        </p:blipFill>
        <p:spPr>
          <a:xfrm>
            <a:off x="245447" y="2319630"/>
            <a:ext cx="1453896" cy="914400"/>
          </a:xfrm>
          <a:prstGeom prst="rect">
            <a:avLst/>
          </a:prstGeom>
        </p:spPr>
      </p:pic>
      <p:pic>
        <p:nvPicPr>
          <p:cNvPr id="8" name="Paveikslėlis 7" descr="Paveikslėlis, kuriame yra tekstas, Šriftas, ekrano kopija, kvitas&#10;&#10;Dirbtinio intelekto sugeneruotas turinys gali būti neteisingas.">
            <a:extLst>
              <a:ext uri="{FF2B5EF4-FFF2-40B4-BE49-F238E27FC236}">
                <a16:creationId xmlns:a16="http://schemas.microsoft.com/office/drawing/2014/main" id="{B18ADF23-BF0C-3D63-F287-98230FDE25E0}"/>
              </a:ext>
            </a:extLst>
          </p:cNvPr>
          <p:cNvPicPr>
            <a:picLocks noChangeAspect="1"/>
          </p:cNvPicPr>
          <p:nvPr/>
        </p:nvPicPr>
        <p:blipFill>
          <a:blip r:embed="rId3"/>
          <a:stretch>
            <a:fillRect/>
          </a:stretch>
        </p:blipFill>
        <p:spPr>
          <a:xfrm>
            <a:off x="1699343" y="2319630"/>
            <a:ext cx="2743200" cy="914400"/>
          </a:xfrm>
          <a:prstGeom prst="rect">
            <a:avLst/>
          </a:prstGeom>
        </p:spPr>
      </p:pic>
      <p:pic>
        <p:nvPicPr>
          <p:cNvPr id="10" name="Paveikslėlis 9" descr="Paveikslėlis, kuriame yra rašas, ekrano kopija, dizainas&#10;&#10;Dirbtinio intelekto sugeneruotas turinys gali būti neteisingas.">
            <a:extLst>
              <a:ext uri="{FF2B5EF4-FFF2-40B4-BE49-F238E27FC236}">
                <a16:creationId xmlns:a16="http://schemas.microsoft.com/office/drawing/2014/main" id="{7DF56F49-6B4E-6854-7EEF-B45227DF3E8D}"/>
              </a:ext>
            </a:extLst>
          </p:cNvPr>
          <p:cNvPicPr>
            <a:picLocks noChangeAspect="1"/>
          </p:cNvPicPr>
          <p:nvPr/>
        </p:nvPicPr>
        <p:blipFill>
          <a:blip r:embed="rId4"/>
          <a:stretch>
            <a:fillRect/>
          </a:stretch>
        </p:blipFill>
        <p:spPr>
          <a:xfrm>
            <a:off x="245447" y="3297453"/>
            <a:ext cx="1472184" cy="914400"/>
          </a:xfrm>
          <a:prstGeom prst="rect">
            <a:avLst/>
          </a:prstGeom>
        </p:spPr>
      </p:pic>
      <p:pic>
        <p:nvPicPr>
          <p:cNvPr id="12" name="Paveikslėlis 11" descr="Paveikslėlis, kuriame yra tekstas, Šriftas, kvitas, baltas&#10;&#10;Dirbtinio intelekto sugeneruotas turinys gali būti neteisingas.">
            <a:extLst>
              <a:ext uri="{FF2B5EF4-FFF2-40B4-BE49-F238E27FC236}">
                <a16:creationId xmlns:a16="http://schemas.microsoft.com/office/drawing/2014/main" id="{696388CE-DE72-B487-9905-0E101DC3D9AC}"/>
              </a:ext>
            </a:extLst>
          </p:cNvPr>
          <p:cNvPicPr>
            <a:picLocks noChangeAspect="1"/>
          </p:cNvPicPr>
          <p:nvPr/>
        </p:nvPicPr>
        <p:blipFill>
          <a:blip r:embed="rId5"/>
          <a:stretch>
            <a:fillRect/>
          </a:stretch>
        </p:blipFill>
        <p:spPr>
          <a:xfrm>
            <a:off x="1699343" y="3297453"/>
            <a:ext cx="3118169" cy="914400"/>
          </a:xfrm>
          <a:prstGeom prst="rect">
            <a:avLst/>
          </a:prstGeom>
        </p:spPr>
      </p:pic>
      <p:pic>
        <p:nvPicPr>
          <p:cNvPr id="14" name="Paveikslėlis 13" descr="Paveikslėlis, kuriame yra rašas, dizainas, baltas, kvadrato formos&#10;&#10;Dirbtinio intelekto sugeneruotas turinys gali būti neteisingas.">
            <a:extLst>
              <a:ext uri="{FF2B5EF4-FFF2-40B4-BE49-F238E27FC236}">
                <a16:creationId xmlns:a16="http://schemas.microsoft.com/office/drawing/2014/main" id="{B10170D1-8E6F-8FFE-B2FA-FEFB974C2680}"/>
              </a:ext>
            </a:extLst>
          </p:cNvPr>
          <p:cNvPicPr>
            <a:picLocks noChangeAspect="1"/>
          </p:cNvPicPr>
          <p:nvPr/>
        </p:nvPicPr>
        <p:blipFill>
          <a:blip r:embed="rId6"/>
          <a:stretch>
            <a:fillRect/>
          </a:stretch>
        </p:blipFill>
        <p:spPr>
          <a:xfrm>
            <a:off x="7444657" y="2319630"/>
            <a:ext cx="1453896" cy="914400"/>
          </a:xfrm>
          <a:prstGeom prst="rect">
            <a:avLst/>
          </a:prstGeom>
        </p:spPr>
      </p:pic>
      <p:pic>
        <p:nvPicPr>
          <p:cNvPr id="20" name="Paveikslėlis 19" descr="Paveikslėlis, kuriame yra tekstas, Šriftas, ekrano kopija, baltas&#10;&#10;Dirbtinio intelekto sugeneruotas turinys gali būti neteisingas.">
            <a:extLst>
              <a:ext uri="{FF2B5EF4-FFF2-40B4-BE49-F238E27FC236}">
                <a16:creationId xmlns:a16="http://schemas.microsoft.com/office/drawing/2014/main" id="{7717D796-8797-5D13-7B91-5FB108A4F53D}"/>
              </a:ext>
            </a:extLst>
          </p:cNvPr>
          <p:cNvPicPr>
            <a:picLocks noChangeAspect="1"/>
          </p:cNvPicPr>
          <p:nvPr/>
        </p:nvPicPr>
        <p:blipFill>
          <a:blip r:embed="rId7"/>
          <a:stretch>
            <a:fillRect/>
          </a:stretch>
        </p:blipFill>
        <p:spPr>
          <a:xfrm>
            <a:off x="4559689" y="2319630"/>
            <a:ext cx="2884968" cy="914400"/>
          </a:xfrm>
          <a:prstGeom prst="rect">
            <a:avLst/>
          </a:prstGeom>
        </p:spPr>
      </p:pic>
    </p:spTree>
    <p:extLst>
      <p:ext uri="{BB962C8B-B14F-4D97-AF65-F5344CB8AC3E}">
        <p14:creationId xmlns:p14="http://schemas.microsoft.com/office/powerpoint/2010/main" val="174914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F63A-9511-089E-02FC-58517917E4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E1074-93B3-F35A-8097-E68693219E7A}"/>
              </a:ext>
            </a:extLst>
          </p:cNvPr>
          <p:cNvSpPr>
            <a:spLocks noGrp="1"/>
          </p:cNvSpPr>
          <p:nvPr>
            <p:ph idx="1"/>
          </p:nvPr>
        </p:nvSpPr>
        <p:spPr/>
        <p:txBody>
          <a:bodyPr/>
          <a:lstStyle/>
          <a:p>
            <a:r>
              <a:rPr lang="en-US" dirty="0" err="1"/>
              <a:t>Verou</a:t>
            </a:r>
            <a:r>
              <a:rPr lang="en-US" dirty="0"/>
              <a:t>, L. (2015). CSS secrets: Better solutions to everyday web design problems. O’Reilly Medi</a:t>
            </a:r>
            <a:r>
              <a:rPr lang="lt-LT" dirty="0"/>
              <a:t>a.</a:t>
            </a:r>
          </a:p>
          <a:p>
            <a:r>
              <a:rPr lang="lt-LT" dirty="0">
                <a:hlinkClick r:id="rId2"/>
              </a:rPr>
              <a:t>https://drive.google.com/file/d/1ajGRB8y9sW1MsGw4B_uoqY8IUM7er_7I/view</a:t>
            </a:r>
            <a:endParaRPr lang="lt-LT" dirty="0"/>
          </a:p>
        </p:txBody>
      </p:sp>
      <p:sp>
        <p:nvSpPr>
          <p:cNvPr id="3" name="Title 2">
            <a:extLst>
              <a:ext uri="{FF2B5EF4-FFF2-40B4-BE49-F238E27FC236}">
                <a16:creationId xmlns:a16="http://schemas.microsoft.com/office/drawing/2014/main" id="{48DAC47A-2CC8-5DDD-6995-BD9E8C324AD6}"/>
              </a:ext>
            </a:extLst>
          </p:cNvPr>
          <p:cNvSpPr>
            <a:spLocks noGrp="1"/>
          </p:cNvSpPr>
          <p:nvPr>
            <p:ph type="title"/>
          </p:nvPr>
        </p:nvSpPr>
        <p:spPr/>
        <p:txBody>
          <a:bodyPr>
            <a:normAutofit/>
          </a:bodyPr>
          <a:lstStyle/>
          <a:p>
            <a:r>
              <a:rPr lang="lt-LT" dirty="0"/>
              <a:t>Šaltiniai</a:t>
            </a:r>
            <a:endParaRPr lang="en-US" dirty="0"/>
          </a:p>
        </p:txBody>
      </p:sp>
      <p:sp>
        <p:nvSpPr>
          <p:cNvPr id="4" name="Slide Number Placeholder 3">
            <a:extLst>
              <a:ext uri="{FF2B5EF4-FFF2-40B4-BE49-F238E27FC236}">
                <a16:creationId xmlns:a16="http://schemas.microsoft.com/office/drawing/2014/main" id="{A8E669E2-2A45-5462-58C0-782BE00F1CA3}"/>
              </a:ext>
            </a:extLst>
          </p:cNvPr>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1912792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lt-LT" dirty="0"/>
              <a:t>Parengė: Tautvydas Bagdžius</a:t>
            </a:r>
            <a:endParaRPr lang="en-US" dirty="0"/>
          </a:p>
        </p:txBody>
      </p:sp>
      <p:sp>
        <p:nvSpPr>
          <p:cNvPr id="3" name="Text Placeholder 2"/>
          <p:cNvSpPr>
            <a:spLocks noGrp="1"/>
          </p:cNvSpPr>
          <p:nvPr>
            <p:ph type="body" sz="quarter" idx="12"/>
          </p:nvPr>
        </p:nvSpPr>
        <p:spPr/>
        <p:txBody>
          <a:bodyPr/>
          <a:lstStyle/>
          <a:p>
            <a:r>
              <a:rPr lang="en-US" dirty="0" err="1"/>
              <a:t>www.viko.lt</a:t>
            </a:r>
            <a:endParaRPr lang="en-US" dirty="0"/>
          </a:p>
        </p:txBody>
      </p:sp>
    </p:spTree>
    <p:extLst>
      <p:ext uri="{BB962C8B-B14F-4D97-AF65-F5344CB8AC3E}">
        <p14:creationId xmlns:p14="http://schemas.microsoft.com/office/powerpoint/2010/main" val="311605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mj-lt"/>
              <a:buAutoNum type="arabicPeriod"/>
            </a:pPr>
            <a:r>
              <a:rPr lang="lt-LT" dirty="0"/>
              <a:t>Permatomi rėmeliai</a:t>
            </a:r>
          </a:p>
          <a:p>
            <a:pPr marL="342900" indent="-342900">
              <a:buFont typeface="+mj-lt"/>
              <a:buAutoNum type="arabicPeriod"/>
            </a:pPr>
            <a:r>
              <a:rPr lang="lt-LT" dirty="0"/>
              <a:t>Keli rėmeliai</a:t>
            </a:r>
          </a:p>
          <a:p>
            <a:pPr marL="342900" indent="-342900">
              <a:buFont typeface="+mj-lt"/>
              <a:buAutoNum type="arabicPeriod"/>
            </a:pPr>
            <a:r>
              <a:rPr lang="lt-LT" dirty="0"/>
              <a:t>Lanksti fono pozicija</a:t>
            </a:r>
          </a:p>
          <a:p>
            <a:pPr marL="342900" indent="-342900">
              <a:buFont typeface="+mj-lt"/>
              <a:buAutoNum type="arabicPeriod"/>
            </a:pPr>
            <a:r>
              <a:rPr lang="lt-LT" dirty="0"/>
              <a:t>Vidinis kampų užapvalinimas</a:t>
            </a:r>
          </a:p>
          <a:p>
            <a:pPr marL="342900" indent="-342900">
              <a:buFont typeface="+mj-lt"/>
              <a:buAutoNum type="arabicPeriod"/>
            </a:pPr>
            <a:r>
              <a:rPr lang="lt-LT" dirty="0"/>
              <a:t>Dryžuoti fonai</a:t>
            </a:r>
          </a:p>
          <a:p>
            <a:pPr marL="342900" indent="-342900">
              <a:buFont typeface="+mj-lt"/>
              <a:buAutoNum type="arabicPeriod"/>
            </a:pPr>
            <a:r>
              <a:rPr lang="lt-LT" dirty="0"/>
              <a:t>Sudėtingi fonai</a:t>
            </a:r>
            <a:endParaRPr lang="en-US" dirty="0"/>
          </a:p>
        </p:txBody>
      </p:sp>
      <p:sp>
        <p:nvSpPr>
          <p:cNvPr id="3" name="Title 2"/>
          <p:cNvSpPr>
            <a:spLocks noGrp="1"/>
          </p:cNvSpPr>
          <p:nvPr>
            <p:ph type="title"/>
          </p:nvPr>
        </p:nvSpPr>
        <p:spPr/>
        <p:txBody>
          <a:bodyPr/>
          <a:lstStyle/>
          <a:p>
            <a:r>
              <a:rPr lang="lt-LT" dirty="0"/>
              <a:t>Turinys</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1</a:t>
            </a:fld>
            <a:endParaRPr lang="en-US"/>
          </a:p>
        </p:txBody>
      </p:sp>
    </p:spTree>
    <p:extLst>
      <p:ext uri="{BB962C8B-B14F-4D97-AF65-F5344CB8AC3E}">
        <p14:creationId xmlns:p14="http://schemas.microsoft.com/office/powerpoint/2010/main" val="267449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6B124-ABB1-A234-8D25-FAC290494D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8D7309-5FEC-16E7-ADB5-6FE18871F1C0}"/>
              </a:ext>
            </a:extLst>
          </p:cNvPr>
          <p:cNvSpPr>
            <a:spLocks noGrp="1"/>
          </p:cNvSpPr>
          <p:nvPr>
            <p:ph idx="1"/>
          </p:nvPr>
        </p:nvSpPr>
        <p:spPr/>
        <p:txBody>
          <a:bodyPr/>
          <a:lstStyle/>
          <a:p>
            <a:r>
              <a:rPr lang="lt-LT" dirty="0"/>
              <a:t>Naudojant </a:t>
            </a:r>
            <a:r>
              <a:rPr lang="lt-LT" dirty="0" err="1"/>
              <a:t>rgba</a:t>
            </a:r>
            <a:r>
              <a:rPr lang="lt-LT" dirty="0"/>
              <a:t>() ar </a:t>
            </a:r>
            <a:r>
              <a:rPr lang="lt-LT" dirty="0" err="1"/>
              <a:t>hsla</a:t>
            </a:r>
            <a:r>
              <a:rPr lang="lt-LT" dirty="0"/>
              <a:t>() spalvas rėmeliui jis atrodo permatomas, bet iš tikro fonas persidengia su rėmeliu. Tai yra priežastis kodėl rėmelis atrodo ne toks kokio buvo tikimasi.</a:t>
            </a:r>
            <a:endParaRPr lang="en-US" dirty="0"/>
          </a:p>
        </p:txBody>
      </p:sp>
      <p:sp>
        <p:nvSpPr>
          <p:cNvPr id="3" name="Title 2">
            <a:extLst>
              <a:ext uri="{FF2B5EF4-FFF2-40B4-BE49-F238E27FC236}">
                <a16:creationId xmlns:a16="http://schemas.microsoft.com/office/drawing/2014/main" id="{C77EEFFA-D429-B0AC-0333-507C05250D5B}"/>
              </a:ext>
            </a:extLst>
          </p:cNvPr>
          <p:cNvSpPr>
            <a:spLocks noGrp="1"/>
          </p:cNvSpPr>
          <p:nvPr>
            <p:ph type="title"/>
          </p:nvPr>
        </p:nvSpPr>
        <p:spPr/>
        <p:txBody>
          <a:bodyPr/>
          <a:lstStyle/>
          <a:p>
            <a:r>
              <a:rPr lang="en-US" dirty="0" err="1"/>
              <a:t>Pusiau</a:t>
            </a:r>
            <a:r>
              <a:rPr lang="en-US" dirty="0"/>
              <a:t> </a:t>
            </a:r>
            <a:r>
              <a:rPr lang="en-US" dirty="0" err="1"/>
              <a:t>permatomi</a:t>
            </a:r>
            <a:r>
              <a:rPr lang="en-US" dirty="0"/>
              <a:t> r</a:t>
            </a:r>
            <a:r>
              <a:rPr lang="lt-LT" dirty="0" err="1"/>
              <a:t>ėmeliai</a:t>
            </a:r>
            <a:r>
              <a:rPr lang="lt-LT" dirty="0"/>
              <a:t>: problema</a:t>
            </a:r>
            <a:endParaRPr lang="en-US" dirty="0"/>
          </a:p>
        </p:txBody>
      </p:sp>
      <p:sp>
        <p:nvSpPr>
          <p:cNvPr id="4" name="Slide Number Placeholder 3">
            <a:extLst>
              <a:ext uri="{FF2B5EF4-FFF2-40B4-BE49-F238E27FC236}">
                <a16:creationId xmlns:a16="http://schemas.microsoft.com/office/drawing/2014/main" id="{678AE61A-92FC-2275-88A9-09E257E0C461}"/>
              </a:ext>
            </a:extLst>
          </p:cNvPr>
          <p:cNvSpPr>
            <a:spLocks noGrp="1"/>
          </p:cNvSpPr>
          <p:nvPr>
            <p:ph type="sldNum" sz="quarter" idx="12"/>
          </p:nvPr>
        </p:nvSpPr>
        <p:spPr/>
        <p:txBody>
          <a:bodyPr/>
          <a:lstStyle/>
          <a:p>
            <a:fld id="{2066355A-084C-D24E-9AD2-7E4FC41EA627}" type="slidenum">
              <a:rPr lang="en-US" smtClean="0"/>
              <a:t>2</a:t>
            </a:fld>
            <a:endParaRPr lang="en-US"/>
          </a:p>
        </p:txBody>
      </p:sp>
      <p:pic>
        <p:nvPicPr>
          <p:cNvPr id="6" name="Paveikslėlis 5" descr="Paveikslėlis, kuriame yra tekstas, vizitinė kortelė, ekrano kopija&#10;&#10;Dirbtinio intelekto sugeneruotas turinys gali būti neteisingas.">
            <a:extLst>
              <a:ext uri="{FF2B5EF4-FFF2-40B4-BE49-F238E27FC236}">
                <a16:creationId xmlns:a16="http://schemas.microsoft.com/office/drawing/2014/main" id="{A15362B0-70EE-7D9E-3D60-5953A62EAE68}"/>
              </a:ext>
            </a:extLst>
          </p:cNvPr>
          <p:cNvPicPr>
            <a:picLocks noChangeAspect="1"/>
          </p:cNvPicPr>
          <p:nvPr/>
        </p:nvPicPr>
        <p:blipFill>
          <a:blip r:embed="rId2"/>
          <a:stretch>
            <a:fillRect/>
          </a:stretch>
        </p:blipFill>
        <p:spPr>
          <a:xfrm>
            <a:off x="245446" y="2424639"/>
            <a:ext cx="2813537" cy="1828800"/>
          </a:xfrm>
          <a:prstGeom prst="rect">
            <a:avLst/>
          </a:prstGeom>
        </p:spPr>
      </p:pic>
      <p:pic>
        <p:nvPicPr>
          <p:cNvPr id="8" name="Paveikslėlis 7" descr="Paveikslėlis, kuriame yra tekstas, Šriftas, baltas&#10;&#10;Dirbtinio intelekto sugeneruotas turinys gali būti neteisingas.">
            <a:extLst>
              <a:ext uri="{FF2B5EF4-FFF2-40B4-BE49-F238E27FC236}">
                <a16:creationId xmlns:a16="http://schemas.microsoft.com/office/drawing/2014/main" id="{C2DEA910-2186-54CE-CD89-E743920C5A7A}"/>
              </a:ext>
            </a:extLst>
          </p:cNvPr>
          <p:cNvPicPr>
            <a:picLocks noChangeAspect="1"/>
          </p:cNvPicPr>
          <p:nvPr/>
        </p:nvPicPr>
        <p:blipFill>
          <a:blip r:embed="rId3"/>
          <a:stretch>
            <a:fillRect/>
          </a:stretch>
        </p:blipFill>
        <p:spPr>
          <a:xfrm>
            <a:off x="3058983" y="3156159"/>
            <a:ext cx="4593439" cy="1097280"/>
          </a:xfrm>
          <a:prstGeom prst="rect">
            <a:avLst/>
          </a:prstGeom>
        </p:spPr>
      </p:pic>
    </p:spTree>
    <p:extLst>
      <p:ext uri="{BB962C8B-B14F-4D97-AF65-F5344CB8AC3E}">
        <p14:creationId xmlns:p14="http://schemas.microsoft.com/office/powerpoint/2010/main" val="107610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9E8-0464-7143-36D2-9B86890768A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A9B73-B4CE-6111-CEF4-207071842DC8}"/>
              </a:ext>
            </a:extLst>
          </p:cNvPr>
          <p:cNvSpPr>
            <a:spLocks noGrp="1"/>
          </p:cNvSpPr>
          <p:nvPr>
            <p:ph idx="1"/>
          </p:nvPr>
        </p:nvSpPr>
        <p:spPr/>
        <p:txBody>
          <a:bodyPr/>
          <a:lstStyle/>
          <a:p>
            <a:r>
              <a:rPr lang="lt-LT" dirty="0"/>
              <a:t>Naudodami </a:t>
            </a:r>
            <a:r>
              <a:rPr lang="lt-LT" u="sng" dirty="0" err="1"/>
              <a:t>background-clip</a:t>
            </a:r>
            <a:r>
              <a:rPr lang="lt-LT" u="sng" dirty="0"/>
              <a:t>: </a:t>
            </a:r>
            <a:r>
              <a:rPr lang="lt-LT" u="sng" dirty="0" err="1"/>
              <a:t>padding-box</a:t>
            </a:r>
            <a:r>
              <a:rPr lang="lt-LT" u="sng" dirty="0"/>
              <a:t>; nustatysite fono ribas iki </a:t>
            </a:r>
            <a:r>
              <a:rPr lang="lt-LT" u="sng" dirty="0" err="1"/>
              <a:t>padding</a:t>
            </a:r>
            <a:r>
              <a:rPr lang="lt-LT" u="sng" dirty="0"/>
              <a:t> ribos. Taip rėmelis atsiduria už fono ribos ir lieka permatomas. Taipogi galima derinti su </a:t>
            </a:r>
            <a:r>
              <a:rPr lang="lt-LT" u="sng" dirty="0" err="1"/>
              <a:t>border-radius</a:t>
            </a:r>
            <a:r>
              <a:rPr lang="lt-LT" u="sng" dirty="0"/>
              <a:t>.</a:t>
            </a:r>
          </a:p>
        </p:txBody>
      </p:sp>
      <p:sp>
        <p:nvSpPr>
          <p:cNvPr id="3" name="Title 2">
            <a:extLst>
              <a:ext uri="{FF2B5EF4-FFF2-40B4-BE49-F238E27FC236}">
                <a16:creationId xmlns:a16="http://schemas.microsoft.com/office/drawing/2014/main" id="{DCD34CC5-60CB-10AB-0D11-A0155E1197E2}"/>
              </a:ext>
            </a:extLst>
          </p:cNvPr>
          <p:cNvSpPr>
            <a:spLocks noGrp="1"/>
          </p:cNvSpPr>
          <p:nvPr>
            <p:ph type="title"/>
          </p:nvPr>
        </p:nvSpPr>
        <p:spPr/>
        <p:txBody>
          <a:bodyPr/>
          <a:lstStyle/>
          <a:p>
            <a:r>
              <a:rPr lang="lt-LT" dirty="0"/>
              <a:t>Pusiau permatomi rėmeliai: sprendimas</a:t>
            </a:r>
            <a:endParaRPr lang="en-US" dirty="0"/>
          </a:p>
        </p:txBody>
      </p:sp>
      <p:sp>
        <p:nvSpPr>
          <p:cNvPr id="4" name="Slide Number Placeholder 3">
            <a:extLst>
              <a:ext uri="{FF2B5EF4-FFF2-40B4-BE49-F238E27FC236}">
                <a16:creationId xmlns:a16="http://schemas.microsoft.com/office/drawing/2014/main" id="{A75636E4-72BC-8055-A80B-F3688071E7CC}"/>
              </a:ext>
            </a:extLst>
          </p:cNvPr>
          <p:cNvSpPr>
            <a:spLocks noGrp="1"/>
          </p:cNvSpPr>
          <p:nvPr>
            <p:ph type="sldNum" sz="quarter" idx="12"/>
          </p:nvPr>
        </p:nvSpPr>
        <p:spPr/>
        <p:txBody>
          <a:bodyPr/>
          <a:lstStyle/>
          <a:p>
            <a:fld id="{2066355A-084C-D24E-9AD2-7E4FC41EA627}" type="slidenum">
              <a:rPr lang="en-US" smtClean="0"/>
              <a:t>3</a:t>
            </a:fld>
            <a:endParaRPr lang="en-US"/>
          </a:p>
        </p:txBody>
      </p:sp>
      <p:pic>
        <p:nvPicPr>
          <p:cNvPr id="6" name="Paveikslėlis 5" descr="Paveikslėlis, kuriame yra tekstas, ekrano kopija, Stačiakampis, juodas ir baltas&#10;&#10;Dirbtinio intelekto sugeneruotas turinys gali būti neteisingas.">
            <a:extLst>
              <a:ext uri="{FF2B5EF4-FFF2-40B4-BE49-F238E27FC236}">
                <a16:creationId xmlns:a16="http://schemas.microsoft.com/office/drawing/2014/main" id="{6E744687-C46D-D51C-8B72-37F80F63F91B}"/>
              </a:ext>
            </a:extLst>
          </p:cNvPr>
          <p:cNvPicPr>
            <a:picLocks noChangeAspect="1"/>
          </p:cNvPicPr>
          <p:nvPr/>
        </p:nvPicPr>
        <p:blipFill>
          <a:blip r:embed="rId2"/>
          <a:stretch>
            <a:fillRect/>
          </a:stretch>
        </p:blipFill>
        <p:spPr>
          <a:xfrm>
            <a:off x="245448" y="2424639"/>
            <a:ext cx="2849732" cy="1828800"/>
          </a:xfrm>
          <a:prstGeom prst="rect">
            <a:avLst/>
          </a:prstGeom>
        </p:spPr>
      </p:pic>
      <p:pic>
        <p:nvPicPr>
          <p:cNvPr id="8" name="Paveikslėlis 7" descr="Paveikslėlis, kuriame yra tekstas, Šriftas, baltas, ekrano kopija&#10;&#10;Dirbtinio intelekto sugeneruotas turinys gali būti neteisingas.">
            <a:extLst>
              <a:ext uri="{FF2B5EF4-FFF2-40B4-BE49-F238E27FC236}">
                <a16:creationId xmlns:a16="http://schemas.microsoft.com/office/drawing/2014/main" id="{A3E0C25B-8EFE-DA83-1FA3-487F2884FF69}"/>
              </a:ext>
            </a:extLst>
          </p:cNvPr>
          <p:cNvPicPr>
            <a:picLocks noChangeAspect="1"/>
          </p:cNvPicPr>
          <p:nvPr/>
        </p:nvPicPr>
        <p:blipFill>
          <a:blip r:embed="rId3"/>
          <a:stretch>
            <a:fillRect/>
          </a:stretch>
        </p:blipFill>
        <p:spPr>
          <a:xfrm>
            <a:off x="3095180" y="3156159"/>
            <a:ext cx="3921426" cy="1097280"/>
          </a:xfrm>
          <a:prstGeom prst="rect">
            <a:avLst/>
          </a:prstGeom>
        </p:spPr>
      </p:pic>
    </p:spTree>
    <p:extLst>
      <p:ext uri="{BB962C8B-B14F-4D97-AF65-F5344CB8AC3E}">
        <p14:creationId xmlns:p14="http://schemas.microsoft.com/office/powerpoint/2010/main" val="1856534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DA74B-1642-418A-2AD7-40A08B3007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7A95A-5395-A398-C684-AD2851354C23}"/>
              </a:ext>
            </a:extLst>
          </p:cNvPr>
          <p:cNvSpPr>
            <a:spLocks noGrp="1"/>
          </p:cNvSpPr>
          <p:nvPr>
            <p:ph idx="1"/>
          </p:nvPr>
        </p:nvSpPr>
        <p:spPr/>
        <p:txBody>
          <a:bodyPr/>
          <a:lstStyle/>
          <a:p>
            <a:r>
              <a:rPr lang="lt-LT" dirty="0"/>
              <a:t>CSS komanda daug diskutavo dėl galimybės naudoti kelis rėmelius (</a:t>
            </a:r>
            <a:r>
              <a:rPr lang="lt-LT" dirty="0" err="1"/>
              <a:t>border</a:t>
            </a:r>
            <a:r>
              <a:rPr lang="lt-LT" dirty="0"/>
              <a:t>), tačiau nusprendė, kad situacijų kur tai būtų naudojama, yra ganėtinai mažai. Todėl CSS leidžia tik vieną rėmelį. Tačiau jie neįvertino jog žmonės kurdami puslapius norėjo laisvės tarp pasirinkimų, todėl pradėjo naudoti kelis elementus kad išgautu dvigubo rėmelio efektą.</a:t>
            </a:r>
            <a:endParaRPr lang="en-US" dirty="0"/>
          </a:p>
        </p:txBody>
      </p:sp>
      <p:sp>
        <p:nvSpPr>
          <p:cNvPr id="3" name="Title 2">
            <a:extLst>
              <a:ext uri="{FF2B5EF4-FFF2-40B4-BE49-F238E27FC236}">
                <a16:creationId xmlns:a16="http://schemas.microsoft.com/office/drawing/2014/main" id="{CE95592E-2227-597E-C145-1405DDE60867}"/>
              </a:ext>
            </a:extLst>
          </p:cNvPr>
          <p:cNvSpPr>
            <a:spLocks noGrp="1"/>
          </p:cNvSpPr>
          <p:nvPr>
            <p:ph type="title"/>
          </p:nvPr>
        </p:nvSpPr>
        <p:spPr/>
        <p:txBody>
          <a:bodyPr/>
          <a:lstStyle/>
          <a:p>
            <a:r>
              <a:rPr lang="lt-LT" dirty="0"/>
              <a:t>Keli rėmeliai: problema</a:t>
            </a:r>
            <a:endParaRPr lang="en-US" dirty="0"/>
          </a:p>
        </p:txBody>
      </p:sp>
      <p:sp>
        <p:nvSpPr>
          <p:cNvPr id="4" name="Slide Number Placeholder 3">
            <a:extLst>
              <a:ext uri="{FF2B5EF4-FFF2-40B4-BE49-F238E27FC236}">
                <a16:creationId xmlns:a16="http://schemas.microsoft.com/office/drawing/2014/main" id="{9473FF2C-8AB5-860E-7A93-68A2A71D4474}"/>
              </a:ext>
            </a:extLst>
          </p:cNvPr>
          <p:cNvSpPr>
            <a:spLocks noGrp="1"/>
          </p:cNvSpPr>
          <p:nvPr>
            <p:ph type="sldNum" sz="quarter" idx="12"/>
          </p:nvPr>
        </p:nvSpPr>
        <p:spPr/>
        <p:txBody>
          <a:bodyPr/>
          <a:lstStyle/>
          <a:p>
            <a:fld id="{2066355A-084C-D24E-9AD2-7E4FC41EA627}" type="slidenum">
              <a:rPr lang="en-US" smtClean="0"/>
              <a:t>4</a:t>
            </a:fld>
            <a:endParaRPr lang="en-US"/>
          </a:p>
        </p:txBody>
      </p:sp>
      <p:pic>
        <p:nvPicPr>
          <p:cNvPr id="8" name="Paveikslėlis 7" descr="Paveikslėlis, kuriame yra Stačiakampis, ekrano kopija, kvadrato formos, geltonas&#10;&#10;Dirbtinio intelekto sugeneruotas turinys gali būti neteisingas.">
            <a:extLst>
              <a:ext uri="{FF2B5EF4-FFF2-40B4-BE49-F238E27FC236}">
                <a16:creationId xmlns:a16="http://schemas.microsoft.com/office/drawing/2014/main" id="{1DC56090-A0BD-A40D-F4E3-60C9D041F6BB}"/>
              </a:ext>
            </a:extLst>
          </p:cNvPr>
          <p:cNvPicPr>
            <a:picLocks noChangeAspect="1"/>
          </p:cNvPicPr>
          <p:nvPr/>
        </p:nvPicPr>
        <p:blipFill>
          <a:blip r:embed="rId2"/>
          <a:stretch>
            <a:fillRect/>
          </a:stretch>
        </p:blipFill>
        <p:spPr>
          <a:xfrm>
            <a:off x="245447" y="2424639"/>
            <a:ext cx="2692400" cy="1828800"/>
          </a:xfrm>
          <a:prstGeom prst="rect">
            <a:avLst/>
          </a:prstGeom>
        </p:spPr>
      </p:pic>
    </p:spTree>
    <p:extLst>
      <p:ext uri="{BB962C8B-B14F-4D97-AF65-F5344CB8AC3E}">
        <p14:creationId xmlns:p14="http://schemas.microsoft.com/office/powerpoint/2010/main" val="209792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85438-2366-765D-187B-EDFF2EFD6C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73342-C611-9CB6-4F35-C3BB2AD86C1F}"/>
              </a:ext>
            </a:extLst>
          </p:cNvPr>
          <p:cNvSpPr>
            <a:spLocks noGrp="1"/>
          </p:cNvSpPr>
          <p:nvPr>
            <p:ph idx="1"/>
          </p:nvPr>
        </p:nvSpPr>
        <p:spPr/>
        <p:txBody>
          <a:bodyPr/>
          <a:lstStyle/>
          <a:p>
            <a:r>
              <a:rPr lang="lt-LT" dirty="0"/>
              <a:t>Daug paprastesnis būdas nei kelių elementų naudojimas yra: </a:t>
            </a:r>
            <a:r>
              <a:rPr lang="lt-LT" u="sng" dirty="0" err="1"/>
              <a:t>box-shadow</a:t>
            </a:r>
            <a:r>
              <a:rPr lang="lt-LT" dirty="0"/>
              <a:t>, arba </a:t>
            </a:r>
            <a:r>
              <a:rPr lang="lt-LT" dirty="0" err="1"/>
              <a:t>border</a:t>
            </a:r>
            <a:r>
              <a:rPr lang="lt-LT" dirty="0"/>
              <a:t> panaudojimas su </a:t>
            </a:r>
            <a:r>
              <a:rPr lang="lt-LT" u="sng" dirty="0" err="1"/>
              <a:t>outline</a:t>
            </a:r>
            <a:r>
              <a:rPr lang="lt-LT" u="sng" dirty="0"/>
              <a:t>. Svarbu paminėti kad </a:t>
            </a:r>
            <a:r>
              <a:rPr lang="lt-LT" u="sng" dirty="0" err="1"/>
              <a:t>outline</a:t>
            </a:r>
            <a:r>
              <a:rPr lang="lt-LT" u="sng" dirty="0"/>
              <a:t> neseka kampų, tad jei rėmelio kampai užapvalinti svarbu tai prisiminti kai siekiama konkretaus vaizdo.</a:t>
            </a:r>
          </a:p>
        </p:txBody>
      </p:sp>
      <p:sp>
        <p:nvSpPr>
          <p:cNvPr id="3" name="Title 2">
            <a:extLst>
              <a:ext uri="{FF2B5EF4-FFF2-40B4-BE49-F238E27FC236}">
                <a16:creationId xmlns:a16="http://schemas.microsoft.com/office/drawing/2014/main" id="{42E9B7A5-68EF-F0E4-D6F9-90113900C52F}"/>
              </a:ext>
            </a:extLst>
          </p:cNvPr>
          <p:cNvSpPr>
            <a:spLocks noGrp="1"/>
          </p:cNvSpPr>
          <p:nvPr>
            <p:ph type="title"/>
          </p:nvPr>
        </p:nvSpPr>
        <p:spPr/>
        <p:txBody>
          <a:bodyPr/>
          <a:lstStyle/>
          <a:p>
            <a:r>
              <a:rPr lang="lt-LT" dirty="0"/>
              <a:t>Keli rėmeliai: sprendimas</a:t>
            </a:r>
            <a:endParaRPr lang="en-US" dirty="0"/>
          </a:p>
        </p:txBody>
      </p:sp>
      <p:sp>
        <p:nvSpPr>
          <p:cNvPr id="4" name="Slide Number Placeholder 3">
            <a:extLst>
              <a:ext uri="{FF2B5EF4-FFF2-40B4-BE49-F238E27FC236}">
                <a16:creationId xmlns:a16="http://schemas.microsoft.com/office/drawing/2014/main" id="{7E3F1E98-06D2-D5FA-7963-1271160D75E0}"/>
              </a:ext>
            </a:extLst>
          </p:cNvPr>
          <p:cNvSpPr>
            <a:spLocks noGrp="1"/>
          </p:cNvSpPr>
          <p:nvPr>
            <p:ph type="sldNum" sz="quarter" idx="12"/>
          </p:nvPr>
        </p:nvSpPr>
        <p:spPr/>
        <p:txBody>
          <a:bodyPr/>
          <a:lstStyle/>
          <a:p>
            <a:fld id="{2066355A-084C-D24E-9AD2-7E4FC41EA627}" type="slidenum">
              <a:rPr lang="en-US" smtClean="0"/>
              <a:t>5</a:t>
            </a:fld>
            <a:endParaRPr lang="en-US"/>
          </a:p>
        </p:txBody>
      </p:sp>
      <p:pic>
        <p:nvPicPr>
          <p:cNvPr id="6" name="Paveikslėlis 5" descr="Paveikslėlis, kuriame yra Stačiakampis, ekrano kopija, Spalvingumas, kvadrato formos&#10;&#10;Dirbtinio intelekto sugeneruotas turinys gali būti neteisingas.">
            <a:extLst>
              <a:ext uri="{FF2B5EF4-FFF2-40B4-BE49-F238E27FC236}">
                <a16:creationId xmlns:a16="http://schemas.microsoft.com/office/drawing/2014/main" id="{4367EEB8-EF1B-ECC9-7349-3D0FE3106372}"/>
              </a:ext>
            </a:extLst>
          </p:cNvPr>
          <p:cNvPicPr>
            <a:picLocks noChangeAspect="1"/>
          </p:cNvPicPr>
          <p:nvPr/>
        </p:nvPicPr>
        <p:blipFill>
          <a:blip r:embed="rId2"/>
          <a:stretch>
            <a:fillRect/>
          </a:stretch>
        </p:blipFill>
        <p:spPr>
          <a:xfrm>
            <a:off x="245447" y="2424639"/>
            <a:ext cx="2558715" cy="1828800"/>
          </a:xfrm>
          <a:prstGeom prst="rect">
            <a:avLst/>
          </a:prstGeom>
        </p:spPr>
      </p:pic>
      <p:pic>
        <p:nvPicPr>
          <p:cNvPr id="8" name="Paveikslėlis 7" descr="Paveikslėlis, kuriame yra tekstas, Šriftas, baltas&#10;&#10;Dirbtinio intelekto sugeneruotas turinys gali būti neteisingas.">
            <a:extLst>
              <a:ext uri="{FF2B5EF4-FFF2-40B4-BE49-F238E27FC236}">
                <a16:creationId xmlns:a16="http://schemas.microsoft.com/office/drawing/2014/main" id="{1EE1CC59-B350-487E-C088-36956996D9BE}"/>
              </a:ext>
            </a:extLst>
          </p:cNvPr>
          <p:cNvPicPr>
            <a:picLocks noChangeAspect="1"/>
          </p:cNvPicPr>
          <p:nvPr/>
        </p:nvPicPr>
        <p:blipFill>
          <a:blip r:embed="rId3"/>
          <a:stretch>
            <a:fillRect/>
          </a:stretch>
        </p:blipFill>
        <p:spPr>
          <a:xfrm>
            <a:off x="2804162" y="2241759"/>
            <a:ext cx="5831698" cy="1097280"/>
          </a:xfrm>
          <a:prstGeom prst="rect">
            <a:avLst/>
          </a:prstGeom>
        </p:spPr>
      </p:pic>
      <p:pic>
        <p:nvPicPr>
          <p:cNvPr id="10" name="Paveikslėlis 9" descr="Paveikslėlis, kuriame yra tekstas, Šriftas, baltas&#10;&#10;Dirbtinio intelekto sugeneruotas turinys gali būti neteisingas.">
            <a:extLst>
              <a:ext uri="{FF2B5EF4-FFF2-40B4-BE49-F238E27FC236}">
                <a16:creationId xmlns:a16="http://schemas.microsoft.com/office/drawing/2014/main" id="{2A3DCD22-6E06-E8CD-FB1C-C479496463ED}"/>
              </a:ext>
            </a:extLst>
          </p:cNvPr>
          <p:cNvPicPr>
            <a:picLocks noChangeAspect="1"/>
          </p:cNvPicPr>
          <p:nvPr/>
        </p:nvPicPr>
        <p:blipFill>
          <a:blip r:embed="rId4"/>
          <a:stretch>
            <a:fillRect/>
          </a:stretch>
        </p:blipFill>
        <p:spPr>
          <a:xfrm>
            <a:off x="2804162" y="3339039"/>
            <a:ext cx="2995278" cy="1097280"/>
          </a:xfrm>
          <a:prstGeom prst="rect">
            <a:avLst/>
          </a:prstGeom>
        </p:spPr>
      </p:pic>
    </p:spTree>
    <p:extLst>
      <p:ext uri="{BB962C8B-B14F-4D97-AF65-F5344CB8AC3E}">
        <p14:creationId xmlns:p14="http://schemas.microsoft.com/office/powerpoint/2010/main" val="385171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C7D34-F493-CC0E-0E7B-E3A3A107A9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DD5E8-47B2-ADFC-64C8-FCEDB7FFC003}"/>
              </a:ext>
            </a:extLst>
          </p:cNvPr>
          <p:cNvSpPr>
            <a:spLocks noGrp="1"/>
          </p:cNvSpPr>
          <p:nvPr>
            <p:ph idx="1"/>
          </p:nvPr>
        </p:nvSpPr>
        <p:spPr/>
        <p:txBody>
          <a:bodyPr/>
          <a:lstStyle/>
          <a:p>
            <a:r>
              <a:rPr lang="lt-LT" dirty="0"/>
              <a:t>CSS 2.1 turėjo apribotas galimybes kai kalbame apie elementų pozicijas. Jos buvo tik nuo viršutinio kairiojo kampo. Tai nebuvo problema su elementais kurių dydis pastovus, tačiau elementai kurių dydis kinta dėl turinio kiekio ar kitų priežasčių tai tampa sudėtingiau. Kūrėjams likdavo vienas sprendimas: apytiksliai spėti poziciją ir tai dažniausiai būdavo šiek tiek mažesnis dydis nei pats konteineris, pvz.: 95</a:t>
            </a:r>
            <a:r>
              <a:rPr lang="en-US" dirty="0"/>
              <a:t>%.</a:t>
            </a:r>
            <a:endParaRPr lang="lt-LT" dirty="0"/>
          </a:p>
        </p:txBody>
      </p:sp>
      <p:sp>
        <p:nvSpPr>
          <p:cNvPr id="3" name="Title 2">
            <a:extLst>
              <a:ext uri="{FF2B5EF4-FFF2-40B4-BE49-F238E27FC236}">
                <a16:creationId xmlns:a16="http://schemas.microsoft.com/office/drawing/2014/main" id="{2619ECE3-3B6B-21B3-6846-07C93ABDFCD9}"/>
              </a:ext>
            </a:extLst>
          </p:cNvPr>
          <p:cNvSpPr>
            <a:spLocks noGrp="1"/>
          </p:cNvSpPr>
          <p:nvPr>
            <p:ph type="title"/>
          </p:nvPr>
        </p:nvSpPr>
        <p:spPr/>
        <p:txBody>
          <a:bodyPr>
            <a:normAutofit/>
          </a:bodyPr>
          <a:lstStyle/>
          <a:p>
            <a:r>
              <a:rPr lang="lt-LT" dirty="0"/>
              <a:t>Lanksti fono pozicija: problema</a:t>
            </a:r>
            <a:endParaRPr lang="en-US" dirty="0"/>
          </a:p>
        </p:txBody>
      </p:sp>
      <p:sp>
        <p:nvSpPr>
          <p:cNvPr id="4" name="Slide Number Placeholder 3">
            <a:extLst>
              <a:ext uri="{FF2B5EF4-FFF2-40B4-BE49-F238E27FC236}">
                <a16:creationId xmlns:a16="http://schemas.microsoft.com/office/drawing/2014/main" id="{AD8E420C-BB78-55C3-3692-FAC15D3DD1B6}"/>
              </a:ext>
            </a:extLst>
          </p:cNvPr>
          <p:cNvSpPr>
            <a:spLocks noGrp="1"/>
          </p:cNvSpPr>
          <p:nvPr>
            <p:ph type="sldNum" sz="quarter" idx="12"/>
          </p:nvPr>
        </p:nvSpPr>
        <p:spPr/>
        <p:txBody>
          <a:bodyPr/>
          <a:lstStyle/>
          <a:p>
            <a:fld id="{2066355A-084C-D24E-9AD2-7E4FC41EA627}" type="slidenum">
              <a:rPr lang="en-US" smtClean="0"/>
              <a:t>6</a:t>
            </a:fld>
            <a:endParaRPr lang="en-US"/>
          </a:p>
        </p:txBody>
      </p:sp>
      <p:pic>
        <p:nvPicPr>
          <p:cNvPr id="6" name="Paveikslėlis 5" descr="Paveikslėlis, kuriame yra Šriftas, logotipas, Grafika, simbolis&#10;&#10;Dirbtinio intelekto sugeneruotas turinys gali būti neteisingas.">
            <a:extLst>
              <a:ext uri="{FF2B5EF4-FFF2-40B4-BE49-F238E27FC236}">
                <a16:creationId xmlns:a16="http://schemas.microsoft.com/office/drawing/2014/main" id="{6433956C-E6E0-9DE2-ACF3-984A69B96936}"/>
              </a:ext>
            </a:extLst>
          </p:cNvPr>
          <p:cNvPicPr>
            <a:picLocks noChangeAspect="1"/>
          </p:cNvPicPr>
          <p:nvPr/>
        </p:nvPicPr>
        <p:blipFill>
          <a:blip r:embed="rId2"/>
          <a:stretch>
            <a:fillRect/>
          </a:stretch>
        </p:blipFill>
        <p:spPr>
          <a:xfrm>
            <a:off x="245447" y="2424639"/>
            <a:ext cx="2922404" cy="1828800"/>
          </a:xfrm>
          <a:prstGeom prst="rect">
            <a:avLst/>
          </a:prstGeom>
        </p:spPr>
      </p:pic>
    </p:spTree>
    <p:extLst>
      <p:ext uri="{BB962C8B-B14F-4D97-AF65-F5344CB8AC3E}">
        <p14:creationId xmlns:p14="http://schemas.microsoft.com/office/powerpoint/2010/main" val="5740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951D-C632-A731-DD5C-445B858FE24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B6A7EC-8BCE-108D-A00B-C9C86CBAA321}"/>
              </a:ext>
            </a:extLst>
          </p:cNvPr>
          <p:cNvSpPr>
            <a:spLocks noGrp="1"/>
          </p:cNvSpPr>
          <p:nvPr>
            <p:ph idx="1"/>
          </p:nvPr>
        </p:nvSpPr>
        <p:spPr/>
        <p:txBody>
          <a:bodyPr/>
          <a:lstStyle/>
          <a:p>
            <a:r>
              <a:rPr lang="lt-LT" dirty="0"/>
              <a:t>Naudodami </a:t>
            </a:r>
            <a:r>
              <a:rPr lang="lt-LT" u="sng" dirty="0" err="1"/>
              <a:t>background-position</a:t>
            </a:r>
            <a:r>
              <a:rPr lang="lt-LT" u="sng" dirty="0"/>
              <a:t> galime nurodyti ir kitus kampus. </a:t>
            </a:r>
            <a:r>
              <a:rPr lang="lt-LT" dirty="0"/>
              <a:t>Verta paminėti, jog senesnės naršyklės, kurios nepalaiko šios sintaksės, elementus surikiuos į viršutinį kairį kampą. Tad apsisaugojimui vertą nurodyti </a:t>
            </a:r>
            <a:r>
              <a:rPr lang="lt-LT" u="sng" dirty="0" err="1"/>
              <a:t>bottom</a:t>
            </a:r>
            <a:r>
              <a:rPr lang="lt-LT" u="sng" dirty="0"/>
              <a:t> </a:t>
            </a:r>
            <a:r>
              <a:rPr lang="lt-LT" u="sng" dirty="0" err="1"/>
              <a:t>right</a:t>
            </a:r>
            <a:r>
              <a:rPr lang="lt-LT" dirty="0"/>
              <a:t> poziciją prie </a:t>
            </a:r>
            <a:r>
              <a:rPr lang="lt-LT" dirty="0" err="1"/>
              <a:t>background</a:t>
            </a:r>
            <a:r>
              <a:rPr lang="lt-LT" dirty="0"/>
              <a:t>.</a:t>
            </a:r>
          </a:p>
          <a:p>
            <a:r>
              <a:rPr lang="lt-LT" dirty="0"/>
              <a:t>Tačiau pakeitus </a:t>
            </a:r>
            <a:r>
              <a:rPr lang="lt-LT" dirty="0" err="1"/>
              <a:t>padding</a:t>
            </a:r>
            <a:r>
              <a:rPr lang="lt-LT" dirty="0"/>
              <a:t> dydį reiks pakeisti ir paveikslėlio poziciją, bet jei nurodysim </a:t>
            </a:r>
            <a:r>
              <a:rPr lang="lt-LT" u="sng" dirty="0" err="1"/>
              <a:t>background-origin</a:t>
            </a:r>
            <a:r>
              <a:rPr lang="lt-LT" u="sng" dirty="0"/>
              <a:t>: </a:t>
            </a:r>
            <a:r>
              <a:rPr lang="lt-LT" u="sng" dirty="0" err="1"/>
              <a:t>content-box</a:t>
            </a:r>
            <a:r>
              <a:rPr lang="lt-LT" dirty="0"/>
              <a:t>, paveikslėlis judės kartu su </a:t>
            </a:r>
            <a:r>
              <a:rPr lang="lt-LT" dirty="0" err="1"/>
              <a:t>padding</a:t>
            </a:r>
            <a:r>
              <a:rPr lang="lt-LT" dirty="0"/>
              <a:t> riba.</a:t>
            </a:r>
          </a:p>
        </p:txBody>
      </p:sp>
      <p:sp>
        <p:nvSpPr>
          <p:cNvPr id="3" name="Title 2">
            <a:extLst>
              <a:ext uri="{FF2B5EF4-FFF2-40B4-BE49-F238E27FC236}">
                <a16:creationId xmlns:a16="http://schemas.microsoft.com/office/drawing/2014/main" id="{95F98695-D892-517C-FAB4-4F5E5DFBBF98}"/>
              </a:ext>
            </a:extLst>
          </p:cNvPr>
          <p:cNvSpPr>
            <a:spLocks noGrp="1"/>
          </p:cNvSpPr>
          <p:nvPr>
            <p:ph type="title"/>
          </p:nvPr>
        </p:nvSpPr>
        <p:spPr/>
        <p:txBody>
          <a:bodyPr>
            <a:normAutofit/>
          </a:bodyPr>
          <a:lstStyle/>
          <a:p>
            <a:r>
              <a:rPr lang="lt-LT" dirty="0"/>
              <a:t>Lanksti fono pozicija: sprendimas</a:t>
            </a:r>
            <a:endParaRPr lang="en-US" dirty="0"/>
          </a:p>
        </p:txBody>
      </p:sp>
      <p:sp>
        <p:nvSpPr>
          <p:cNvPr id="4" name="Slide Number Placeholder 3">
            <a:extLst>
              <a:ext uri="{FF2B5EF4-FFF2-40B4-BE49-F238E27FC236}">
                <a16:creationId xmlns:a16="http://schemas.microsoft.com/office/drawing/2014/main" id="{D2FC4084-3782-3EB9-54C6-ECDC2FD597D0}"/>
              </a:ext>
            </a:extLst>
          </p:cNvPr>
          <p:cNvSpPr>
            <a:spLocks noGrp="1"/>
          </p:cNvSpPr>
          <p:nvPr>
            <p:ph type="sldNum" sz="quarter" idx="12"/>
          </p:nvPr>
        </p:nvSpPr>
        <p:spPr/>
        <p:txBody>
          <a:bodyPr/>
          <a:lstStyle/>
          <a:p>
            <a:fld id="{2066355A-084C-D24E-9AD2-7E4FC41EA627}" type="slidenum">
              <a:rPr lang="en-US" smtClean="0"/>
              <a:t>7</a:t>
            </a:fld>
            <a:endParaRPr lang="en-US"/>
          </a:p>
        </p:txBody>
      </p:sp>
      <p:pic>
        <p:nvPicPr>
          <p:cNvPr id="6" name="Paveikslėlis 5" descr="Paveikslėlis, kuriame yra Šriftas, tekstas, dizainas, logotipas&#10;&#10;Dirbtinio intelekto sugeneruotas turinys gali būti neteisingas.">
            <a:extLst>
              <a:ext uri="{FF2B5EF4-FFF2-40B4-BE49-F238E27FC236}">
                <a16:creationId xmlns:a16="http://schemas.microsoft.com/office/drawing/2014/main" id="{A33977FA-7FC5-BEF4-FF5E-BB812F382ECE}"/>
              </a:ext>
            </a:extLst>
          </p:cNvPr>
          <p:cNvPicPr>
            <a:picLocks noChangeAspect="1"/>
          </p:cNvPicPr>
          <p:nvPr/>
        </p:nvPicPr>
        <p:blipFill>
          <a:blip r:embed="rId2"/>
          <a:stretch>
            <a:fillRect/>
          </a:stretch>
        </p:blipFill>
        <p:spPr>
          <a:xfrm>
            <a:off x="245447" y="2426348"/>
            <a:ext cx="2913213" cy="1828800"/>
          </a:xfrm>
          <a:prstGeom prst="rect">
            <a:avLst/>
          </a:prstGeom>
        </p:spPr>
      </p:pic>
      <p:pic>
        <p:nvPicPr>
          <p:cNvPr id="8" name="Paveikslėlis 7" descr="Paveikslėlis, kuriame yra tekstas, Šriftas, baltas&#10;&#10;Dirbtinio intelekto sugeneruotas turinys gali būti neteisingas.">
            <a:extLst>
              <a:ext uri="{FF2B5EF4-FFF2-40B4-BE49-F238E27FC236}">
                <a16:creationId xmlns:a16="http://schemas.microsoft.com/office/drawing/2014/main" id="{D2A77694-5B51-8312-A113-B221B7C15CA2}"/>
              </a:ext>
            </a:extLst>
          </p:cNvPr>
          <p:cNvPicPr>
            <a:picLocks noChangeAspect="1"/>
          </p:cNvPicPr>
          <p:nvPr/>
        </p:nvPicPr>
        <p:blipFill>
          <a:blip r:embed="rId3"/>
          <a:stretch>
            <a:fillRect/>
          </a:stretch>
        </p:blipFill>
        <p:spPr>
          <a:xfrm>
            <a:off x="3158660" y="2243468"/>
            <a:ext cx="5764583" cy="1097280"/>
          </a:xfrm>
          <a:prstGeom prst="rect">
            <a:avLst/>
          </a:prstGeom>
        </p:spPr>
      </p:pic>
      <p:pic>
        <p:nvPicPr>
          <p:cNvPr id="10" name="Paveikslėlis 9">
            <a:extLst>
              <a:ext uri="{FF2B5EF4-FFF2-40B4-BE49-F238E27FC236}">
                <a16:creationId xmlns:a16="http://schemas.microsoft.com/office/drawing/2014/main" id="{092BECA7-2D56-8605-A8AD-428669817FD4}"/>
              </a:ext>
            </a:extLst>
          </p:cNvPr>
          <p:cNvPicPr>
            <a:picLocks noChangeAspect="1"/>
          </p:cNvPicPr>
          <p:nvPr/>
        </p:nvPicPr>
        <p:blipFill>
          <a:blip r:embed="rId4"/>
          <a:stretch>
            <a:fillRect/>
          </a:stretch>
        </p:blipFill>
        <p:spPr>
          <a:xfrm>
            <a:off x="3158660" y="3340748"/>
            <a:ext cx="3888186" cy="1097280"/>
          </a:xfrm>
          <a:prstGeom prst="rect">
            <a:avLst/>
          </a:prstGeom>
        </p:spPr>
      </p:pic>
    </p:spTree>
    <p:extLst>
      <p:ext uri="{BB962C8B-B14F-4D97-AF65-F5344CB8AC3E}">
        <p14:creationId xmlns:p14="http://schemas.microsoft.com/office/powerpoint/2010/main" val="158953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0556-ABAF-6BAB-EFD7-C304B399C94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D6259-7F32-059C-2937-25943BE1E085}"/>
              </a:ext>
            </a:extLst>
          </p:cNvPr>
          <p:cNvSpPr>
            <a:spLocks noGrp="1"/>
          </p:cNvSpPr>
          <p:nvPr>
            <p:ph idx="1"/>
          </p:nvPr>
        </p:nvSpPr>
        <p:spPr/>
        <p:txBody>
          <a:bodyPr/>
          <a:lstStyle/>
          <a:p>
            <a:r>
              <a:rPr lang="lt-LT" dirty="0"/>
              <a:t>Kartais norime konteinerio kuris turėtu apvalius kampus viduje, bet ne išorėje. Šiam efektui pasiekti reikėdavo naudoti du elementus vieną ant kito. Tai veikia tačiau verčia naudoti du elementus kai mums reikia tik vieno.</a:t>
            </a:r>
          </a:p>
        </p:txBody>
      </p:sp>
      <p:sp>
        <p:nvSpPr>
          <p:cNvPr id="3" name="Title 2">
            <a:extLst>
              <a:ext uri="{FF2B5EF4-FFF2-40B4-BE49-F238E27FC236}">
                <a16:creationId xmlns:a16="http://schemas.microsoft.com/office/drawing/2014/main" id="{B97EEAF1-8C97-6CA9-FD52-670851A5DE49}"/>
              </a:ext>
            </a:extLst>
          </p:cNvPr>
          <p:cNvSpPr>
            <a:spLocks noGrp="1"/>
          </p:cNvSpPr>
          <p:nvPr>
            <p:ph type="title"/>
          </p:nvPr>
        </p:nvSpPr>
        <p:spPr/>
        <p:txBody>
          <a:bodyPr>
            <a:normAutofit/>
          </a:bodyPr>
          <a:lstStyle/>
          <a:p>
            <a:r>
              <a:rPr lang="lt-LT" dirty="0"/>
              <a:t>Vidinis kampų užapvalinimas : problema</a:t>
            </a:r>
            <a:endParaRPr lang="en-US" dirty="0"/>
          </a:p>
        </p:txBody>
      </p:sp>
      <p:sp>
        <p:nvSpPr>
          <p:cNvPr id="4" name="Slide Number Placeholder 3">
            <a:extLst>
              <a:ext uri="{FF2B5EF4-FFF2-40B4-BE49-F238E27FC236}">
                <a16:creationId xmlns:a16="http://schemas.microsoft.com/office/drawing/2014/main" id="{1B4DBE7E-AB5C-35D7-A0DD-FC2918F70EA3}"/>
              </a:ext>
            </a:extLst>
          </p:cNvPr>
          <p:cNvSpPr>
            <a:spLocks noGrp="1"/>
          </p:cNvSpPr>
          <p:nvPr>
            <p:ph type="sldNum" sz="quarter" idx="12"/>
          </p:nvPr>
        </p:nvSpPr>
        <p:spPr/>
        <p:txBody>
          <a:bodyPr/>
          <a:lstStyle/>
          <a:p>
            <a:fld id="{2066355A-084C-D24E-9AD2-7E4FC41EA627}" type="slidenum">
              <a:rPr lang="en-US" smtClean="0"/>
              <a:t>8</a:t>
            </a:fld>
            <a:endParaRPr lang="en-US"/>
          </a:p>
        </p:txBody>
      </p:sp>
      <p:pic>
        <p:nvPicPr>
          <p:cNvPr id="6" name="Paveikslėlis 5" descr="Paveikslėlis, kuriame yra tekstas, ekrano kopija, Šriftas, baltas&#10;&#10;Dirbtinio intelekto sugeneruotas turinys gali būti neteisingas.">
            <a:extLst>
              <a:ext uri="{FF2B5EF4-FFF2-40B4-BE49-F238E27FC236}">
                <a16:creationId xmlns:a16="http://schemas.microsoft.com/office/drawing/2014/main" id="{930FBA0A-564B-B2F9-53B8-06083E92D1EB}"/>
              </a:ext>
            </a:extLst>
          </p:cNvPr>
          <p:cNvPicPr>
            <a:picLocks noChangeAspect="1"/>
          </p:cNvPicPr>
          <p:nvPr/>
        </p:nvPicPr>
        <p:blipFill>
          <a:blip r:embed="rId2"/>
          <a:stretch>
            <a:fillRect/>
          </a:stretch>
        </p:blipFill>
        <p:spPr>
          <a:xfrm>
            <a:off x="245446" y="3086781"/>
            <a:ext cx="3017520" cy="1166658"/>
          </a:xfrm>
          <a:prstGeom prst="rect">
            <a:avLst/>
          </a:prstGeom>
        </p:spPr>
      </p:pic>
      <p:pic>
        <p:nvPicPr>
          <p:cNvPr id="10" name="Paveikslėlis 9" descr="Paveikslėlis, kuriame yra tekstas, Šriftas, ekrano kopija&#10;&#10;Dirbtinio intelekto sugeneruotas turinys gali būti neteisingas.">
            <a:extLst>
              <a:ext uri="{FF2B5EF4-FFF2-40B4-BE49-F238E27FC236}">
                <a16:creationId xmlns:a16="http://schemas.microsoft.com/office/drawing/2014/main" id="{D7D8FB69-3DE8-F558-6EEB-5E7EFAC12DBC}"/>
              </a:ext>
            </a:extLst>
          </p:cNvPr>
          <p:cNvPicPr>
            <a:picLocks noChangeAspect="1"/>
          </p:cNvPicPr>
          <p:nvPr/>
        </p:nvPicPr>
        <p:blipFill>
          <a:blip r:embed="rId3"/>
          <a:stretch>
            <a:fillRect/>
          </a:stretch>
        </p:blipFill>
        <p:spPr>
          <a:xfrm>
            <a:off x="245451" y="2023636"/>
            <a:ext cx="3017520" cy="1063145"/>
          </a:xfrm>
          <a:prstGeom prst="rect">
            <a:avLst/>
          </a:prstGeom>
        </p:spPr>
      </p:pic>
      <p:pic>
        <p:nvPicPr>
          <p:cNvPr id="14" name="Paveikslėlis 13" descr="Paveikslėlis, kuriame yra tekstas, ekrano kopija, Šriftas, dizainas&#10;&#10;Dirbtinio intelekto sugeneruotas turinys gali būti neteisingas.">
            <a:extLst>
              <a:ext uri="{FF2B5EF4-FFF2-40B4-BE49-F238E27FC236}">
                <a16:creationId xmlns:a16="http://schemas.microsoft.com/office/drawing/2014/main" id="{EC5314A5-3053-EB6E-3C91-6DE2F209DF7D}"/>
              </a:ext>
            </a:extLst>
          </p:cNvPr>
          <p:cNvPicPr>
            <a:picLocks noChangeAspect="1"/>
          </p:cNvPicPr>
          <p:nvPr/>
        </p:nvPicPr>
        <p:blipFill>
          <a:blip r:embed="rId4"/>
          <a:stretch>
            <a:fillRect/>
          </a:stretch>
        </p:blipFill>
        <p:spPr>
          <a:xfrm>
            <a:off x="3262974" y="2022303"/>
            <a:ext cx="2226666" cy="2231136"/>
          </a:xfrm>
          <a:prstGeom prst="rect">
            <a:avLst/>
          </a:prstGeom>
        </p:spPr>
      </p:pic>
    </p:spTree>
    <p:extLst>
      <p:ext uri="{BB962C8B-B14F-4D97-AF65-F5344CB8AC3E}">
        <p14:creationId xmlns:p14="http://schemas.microsoft.com/office/powerpoint/2010/main" val="3074284421"/>
      </p:ext>
    </p:extLst>
  </p:cSld>
  <p:clrMapOvr>
    <a:masterClrMapping/>
  </p:clrMapOvr>
</p:sld>
</file>

<file path=ppt/theme/theme1.xml><?xml version="1.0" encoding="utf-8"?>
<a:theme xmlns:a="http://schemas.openxmlformats.org/drawingml/2006/main" name="Office Theme">
  <a:themeElements>
    <a:clrScheme name="VIKO ppt SPALVOS">
      <a:dk1>
        <a:srgbClr val="313132"/>
      </a:dk1>
      <a:lt1>
        <a:srgbClr val="FFFFFF"/>
      </a:lt1>
      <a:dk2>
        <a:srgbClr val="08459A"/>
      </a:dk2>
      <a:lt2>
        <a:srgbClr val="FFFFFF"/>
      </a:lt2>
      <a:accent1>
        <a:srgbClr val="08459A"/>
      </a:accent1>
      <a:accent2>
        <a:srgbClr val="41A549"/>
      </a:accent2>
      <a:accent3>
        <a:srgbClr val="16B5F0"/>
      </a:accent3>
      <a:accent4>
        <a:srgbClr val="0B2070"/>
      </a:accent4>
      <a:accent5>
        <a:srgbClr val="96999C"/>
      </a:accent5>
      <a:accent6>
        <a:srgbClr val="41A54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ce7de97-f8ed-4d1e-8344-eb953498fb3f" xsi:nil="true"/>
    <lcf76f155ced4ddcb4097134ff3c332f xmlns="3c29d4cd-032c-4384-bb50-9f8f63e1b32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as" ma:contentTypeID="0x010100A7BE1EACA3C176449A2870194EF09A37" ma:contentTypeVersion="12" ma:contentTypeDescription="Kurkite naują dokumentą." ma:contentTypeScope="" ma:versionID="7c1e9c6db86d057f31507ce33730fdde">
  <xsd:schema xmlns:xsd="http://www.w3.org/2001/XMLSchema" xmlns:xs="http://www.w3.org/2001/XMLSchema" xmlns:p="http://schemas.microsoft.com/office/2006/metadata/properties" xmlns:ns2="dce7de97-f8ed-4d1e-8344-eb953498fb3f" xmlns:ns3="3c29d4cd-032c-4384-bb50-9f8f63e1b324" targetNamespace="http://schemas.microsoft.com/office/2006/metadata/properties" ma:root="true" ma:fieldsID="d2a471d15ec246edbd6cd0c73318d307" ns2:_="" ns3:_="">
    <xsd:import namespace="dce7de97-f8ed-4d1e-8344-eb953498fb3f"/>
    <xsd:import namespace="3c29d4cd-032c-4384-bb50-9f8f63e1b324"/>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OCR"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7de97-f8ed-4d1e-8344-eb953498fb3f" elementFormDefault="qualified">
    <xsd:import namespace="http://schemas.microsoft.com/office/2006/documentManagement/types"/>
    <xsd:import namespace="http://schemas.microsoft.com/office/infopath/2007/PartnerControls"/>
    <xsd:element name="SharedWithUsers" ma:index="8" nillable="true" ma:displayName="Bendrinama s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Bendrinimo užuominos maiša" ma:internalName="SharingHintHash" ma:readOnly="true">
      <xsd:simpleType>
        <xsd:restriction base="dms:Text"/>
      </xsd:simpleType>
    </xsd:element>
    <xsd:element name="SharedWithDetails" ma:index="10" nillable="true" ma:displayName="Bendrinta su išsamia informacija" ma:internalName="SharedWithDetails" ma:readOnly="true">
      <xsd:simpleType>
        <xsd:restriction base="dms:Note">
          <xsd:maxLength value="255"/>
        </xsd:restriction>
      </xsd:simpleType>
    </xsd:element>
    <xsd:element name="TaxCatchAll" ma:index="18" nillable="true" ma:displayName="Taxonomy Catch All Column" ma:hidden="true" ma:list="{100d7b8c-8935-48e8-8845-cbbcbb9231fc}" ma:internalName="TaxCatchAll" ma:showField="CatchAllData" ma:web="dce7de97-f8ed-4d1e-8344-eb953498fb3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c29d4cd-032c-4384-bb50-9f8f63e1b3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Vaizdų žymės" ma:readOnly="false" ma:fieldId="{5cf76f15-5ced-4ddc-b409-7134ff3c332f}" ma:taxonomyMulti="true" ma:sspId="0fdca688-8fbb-4411-b357-f76f2a7c38f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urinio tipas"/>
        <xsd:element ref="dc:title" minOccurs="0" maxOccurs="1" ma:index="4" ma:displayName="Antraštė"/>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3c29d4cd-032c-4384-bb50-9f8f63e1b324"/>
    <ds:schemaRef ds:uri="dce7de97-f8ed-4d1e-8344-eb953498fb3f"/>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4FBB966D-071C-414E-990B-64A3E34C6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7de97-f8ed-4d1e-8344-eb953498fb3f"/>
    <ds:schemaRef ds:uri="3c29d4cd-032c-4384-bb50-9f8f63e1b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1754</TotalTime>
  <Words>646</Words>
  <Application>Microsoft Office PowerPoint</Application>
  <PresentationFormat>Demonstracija ekrane (16:9)</PresentationFormat>
  <Paragraphs>53</Paragraphs>
  <Slides>16</Slides>
  <Notes>0</Notes>
  <HiddenSlides>0</HiddenSlides>
  <MMClips>0</MMClips>
  <ScaleCrop>false</ScaleCrop>
  <HeadingPairs>
    <vt:vector size="6" baseType="variant">
      <vt:variant>
        <vt:lpstr>Naudojami šriftai</vt:lpstr>
      </vt:variant>
      <vt:variant>
        <vt:i4>3</vt:i4>
      </vt:variant>
      <vt:variant>
        <vt:lpstr>Tema</vt:lpstr>
      </vt:variant>
      <vt:variant>
        <vt:i4>1</vt:i4>
      </vt:variant>
      <vt:variant>
        <vt:lpstr>Skaidrių pavadinimai</vt:lpstr>
      </vt:variant>
      <vt:variant>
        <vt:i4>16</vt:i4>
      </vt:variant>
    </vt:vector>
  </HeadingPairs>
  <TitlesOfParts>
    <vt:vector size="20" baseType="lpstr">
      <vt:lpstr>Arial</vt:lpstr>
      <vt:lpstr>Calibri</vt:lpstr>
      <vt:lpstr>Wingdings</vt:lpstr>
      <vt:lpstr>Office Theme</vt:lpstr>
      <vt:lpstr>„PowerPoint“ pateiktis</vt:lpstr>
      <vt:lpstr>Turinys</vt:lpstr>
      <vt:lpstr>Pusiau permatomi rėmeliai: problema</vt:lpstr>
      <vt:lpstr>Pusiau permatomi rėmeliai: sprendimas</vt:lpstr>
      <vt:lpstr>Keli rėmeliai: problema</vt:lpstr>
      <vt:lpstr>Keli rėmeliai: sprendimas</vt:lpstr>
      <vt:lpstr>Lanksti fono pozicija: problema</vt:lpstr>
      <vt:lpstr>Lanksti fono pozicija: sprendimas</vt:lpstr>
      <vt:lpstr>Vidinis kampų užapvalinimas : problema</vt:lpstr>
      <vt:lpstr>Vidinis kampų užapvalinimas: sprendimas</vt:lpstr>
      <vt:lpstr>Dryžuoti fonai: problema</vt:lpstr>
      <vt:lpstr>Dryžuoti fonai: sprendimas</vt:lpstr>
      <vt:lpstr>Sudėtingi fonai: problema</vt:lpstr>
      <vt:lpstr>Sudėtingi fonai: sprendimas</vt:lpstr>
      <vt:lpstr>Šaltiniai</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Tautvydas Bagdžius</cp:lastModifiedBy>
  <cp:revision>76</cp:revision>
  <dcterms:created xsi:type="dcterms:W3CDTF">2010-04-12T23:12:02Z</dcterms:created>
  <dcterms:modified xsi:type="dcterms:W3CDTF">2025-12-09T22:57:14Z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0x010100A7BE1EACA3C176449A2870194EF09A37</vt:lpwstr>
  </property>
  <property fmtid="{D5CDD505-2E9C-101B-9397-08002B2CF9AE}" pid="3" name="MediaServiceImageTags">
    <vt:lpwstr/>
  </property>
</Properties>
</file>